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87" r:id="rId5"/>
    <p:sldId id="288" r:id="rId6"/>
    <p:sldId id="289" r:id="rId7"/>
    <p:sldId id="291" r:id="rId8"/>
    <p:sldId id="259" r:id="rId9"/>
    <p:sldId id="260" r:id="rId10"/>
    <p:sldId id="29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92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2" d="100"/>
          <a:sy n="82" d="100"/>
        </p:scale>
        <p:origin x="52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Solid-state devices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3: Integrated Circuits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and diffusion current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Total current = drift + diffusion.</a:t>
                </a:r>
              </a:p>
              <a:p>
                <a:pPr lvl="1"/>
                <a:r>
                  <a:rPr lang="en-US" dirty="0" smtClean="0"/>
                  <a:t>Drift current analysis similar to metals.</a:t>
                </a:r>
              </a:p>
              <a:p>
                <a:r>
                  <a:rPr lang="en-US" dirty="0" smtClean="0"/>
                  <a:t>Diffusion current density: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𝑑𝑖𝑓𝑓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𝑑𝑖𝑓𝑓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𝑑𝑛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𝑑𝑖𝑓𝑓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Diffusion coefficient given by Einstein relationship: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𝑘𝑇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𝑘𝑇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density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Current density includes holes and electrons: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Current densities: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𝑞𝑛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ℰ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𝑞𝑛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ℰ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𝑑𝑝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Applied voltage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Minority carrier concentrations: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𝑞𝑉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𝑞𝑉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Equilibrium carrier concentrations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2118" t="-1961" r="-1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4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Continuity equations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Rate of change of electrons on p-type side depends on current density gradient, electron recombination rate, and electron generation rate.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𝑑𝑝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/>
                  <a:t>Carrier lifetimes: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647" t="-2661" r="-2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Substitute current density into continuity: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ℰ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ℇ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𝑑𝑝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ℰ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ℇ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𝑑𝑝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Under simplifying assumptions, reduces to: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647" t="-2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58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Shockley diode equation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𝑞𝑉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rad>
                  </m:oMath>
                </a14:m>
                <a:endParaRPr lang="en-US" dirty="0" smtClean="0"/>
              </a:p>
              <a:p>
                <a:r>
                  <a:rPr lang="en-US" dirty="0" smtClean="0"/>
                  <a:t>Holds for both forward and reverse bias.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620000" y="3996173"/>
            <a:ext cx="2362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8534400" y="1734270"/>
            <a:ext cx="0" cy="2667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Freeform 8"/>
          <p:cNvSpPr/>
          <p:nvPr/>
        </p:nvSpPr>
        <p:spPr>
          <a:xfrm>
            <a:off x="7566212" y="1825625"/>
            <a:ext cx="1559859" cy="2303929"/>
          </a:xfrm>
          <a:custGeom>
            <a:avLst/>
            <a:gdLst>
              <a:gd name="connsiteX0" fmla="*/ 0 w 1559859"/>
              <a:gd name="connsiteY0" fmla="*/ 2303929 h 2303929"/>
              <a:gd name="connsiteX1" fmla="*/ 762000 w 1559859"/>
              <a:gd name="connsiteY1" fmla="*/ 2294965 h 2303929"/>
              <a:gd name="connsiteX2" fmla="*/ 968188 w 1559859"/>
              <a:gd name="connsiteY2" fmla="*/ 2178424 h 2303929"/>
              <a:gd name="connsiteX3" fmla="*/ 1228164 w 1559859"/>
              <a:gd name="connsiteY3" fmla="*/ 1712259 h 2303929"/>
              <a:gd name="connsiteX4" fmla="*/ 1559859 w 1559859"/>
              <a:gd name="connsiteY4" fmla="*/ 0 h 230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9859" h="2303929">
                <a:moveTo>
                  <a:pt x="0" y="2303929"/>
                </a:moveTo>
                <a:lnTo>
                  <a:pt x="762000" y="2294965"/>
                </a:lnTo>
                <a:cubicBezTo>
                  <a:pt x="923365" y="2274047"/>
                  <a:pt x="890494" y="2275542"/>
                  <a:pt x="968188" y="2178424"/>
                </a:cubicBezTo>
                <a:cubicBezTo>
                  <a:pt x="1045882" y="2081306"/>
                  <a:pt x="1129552" y="2075330"/>
                  <a:pt x="1228164" y="1712259"/>
                </a:cubicBezTo>
                <a:cubicBezTo>
                  <a:pt x="1326776" y="1349188"/>
                  <a:pt x="1443317" y="674594"/>
                  <a:pt x="1559859" y="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604509" y="412955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53400" y="2011213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054669" y="3267663"/>
            <a:ext cx="925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forward</a:t>
            </a:r>
          </a:p>
          <a:p>
            <a:r>
              <a:rPr lang="en-US" dirty="0" smtClean="0"/>
              <a:t>bias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82766" y="3272272"/>
            <a:ext cx="874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reverse</a:t>
            </a:r>
          </a:p>
          <a:p>
            <a:pPr algn="r"/>
            <a:r>
              <a:rPr lang="en-US" dirty="0" smtClean="0"/>
              <a:t>bias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36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 capacitor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 capacitor forms the basis for MOSFET.</a:t>
            </a:r>
          </a:p>
          <a:p>
            <a:r>
              <a:rPr lang="en-US" dirty="0" smtClean="0"/>
              <a:t>Three layers:</a:t>
            </a:r>
          </a:p>
          <a:p>
            <a:pPr lvl="1"/>
            <a:r>
              <a:rPr lang="en-US" dirty="0" smtClean="0"/>
              <a:t>M: top capacitor plate formed by metal.</a:t>
            </a:r>
          </a:p>
          <a:p>
            <a:pPr lvl="1"/>
            <a:r>
              <a:rPr lang="en-US" dirty="0" smtClean="0"/>
              <a:t>O: silicon dioxide dielectric.</a:t>
            </a:r>
          </a:p>
          <a:p>
            <a:pPr lvl="1"/>
            <a:r>
              <a:rPr lang="en-US" dirty="0" smtClean="0"/>
              <a:t>S: bottom capacitor plate formed by semiconductor substrate.</a:t>
            </a:r>
          </a:p>
          <a:p>
            <a:r>
              <a:rPr lang="en-US" dirty="0" smtClean="0"/>
              <a:t>Semiconductor plate causes behavior to be more complex than classical capacitor.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989233" y="3240918"/>
            <a:ext cx="4410575" cy="126198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substrate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989233" y="3111484"/>
            <a:ext cx="4410575" cy="12943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0800000" flipV="1">
            <a:off x="6989233" y="2789202"/>
            <a:ext cx="1207192" cy="32228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9" name="Rectangle 8"/>
          <p:cNvSpPr/>
          <p:nvPr/>
        </p:nvSpPr>
        <p:spPr>
          <a:xfrm flipV="1">
            <a:off x="10192616" y="2789202"/>
            <a:ext cx="1207192" cy="32228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flipV="1">
            <a:off x="8196424" y="2789203"/>
            <a:ext cx="1996191" cy="322281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6" idx="2"/>
          </p:cNvCxnSpPr>
          <p:nvPr/>
        </p:nvCxnSpPr>
        <p:spPr>
          <a:xfrm>
            <a:off x="9194521" y="4502903"/>
            <a:ext cx="0" cy="3559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196329" y="2433257"/>
            <a:ext cx="0" cy="3559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002293" y="1987022"/>
            <a:ext cx="388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g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9002293" y="4938441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r>
              <a:rPr lang="en-US" dirty="0" err="1" smtClean="0"/>
              <a:t>V</a:t>
            </a:r>
            <a:r>
              <a:rPr lang="en-US" baseline="-25000" dirty="0" err="1" smtClean="0"/>
              <a:t>bs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9161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 capacitor characteristics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Basic characteristics come from parallel plate capacitor.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Permittivity of silicon dioxide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Thickness of silicon dioxide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4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MOS capacitor values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32 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dirty="0" smtClean="0"/>
                  <a:t>technology</a:t>
                </a:r>
                <a:r>
                  <a:rPr lang="en-US" i="1" dirty="0" smtClean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𝑊𝐿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32×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−7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64×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−7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3.45 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−13</m:t>
                                </m:r>
                              </m:sup>
                            </m:sSup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𝑐𝑚</m:t>
                                </m:r>
                              </m:den>
                            </m:f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1.65 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−7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=4.3×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−17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=.043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𝑓𝐹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=64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𝑛𝑚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=1.65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6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MOS capacitor trends (PTM15)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Content Placeholder 1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44744478"/>
                  </p:ext>
                </p:extLst>
              </p:nvPr>
            </p:nvGraphicFramePr>
            <p:xfrm>
              <a:off x="2999952" y="1825625"/>
              <a:ext cx="6378279" cy="43048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26093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2126093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2126093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Technology (nm)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𝑜𝑥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(nm)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𝑜𝑥</m:t>
                                    </m:r>
                                  </m:sub>
                                </m:sSub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(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2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𝑐𝑚</m:t>
                                        </m:r>
                                      </m:e>
                                      <m:sup>
                                        <m:r>
                                          <a:rPr lang="en-US" sz="24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2.25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1.53×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2.05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1.68×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65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1.85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1.86×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1.75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1.97×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1.65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2.09×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1.4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2.46×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1.35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2.56×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1.2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2.88×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1.15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3.00×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Content Placeholder 1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44744478"/>
                  </p:ext>
                </p:extLst>
              </p:nvPr>
            </p:nvGraphicFramePr>
            <p:xfrm>
              <a:off x="2999952" y="1825625"/>
              <a:ext cx="6378279" cy="43048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26093"/>
                    <a:gridCol w="2126093"/>
                    <a:gridCol w="2126093"/>
                  </a:tblGrid>
                  <a:tr h="78270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Technology (nm)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87" t="-10853" r="-101146" b="-4689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87" t="-10853" r="-1146" b="-468992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87" t="-223438" r="-101146" b="-8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87" t="-223438" r="-1146" b="-845313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87" t="-323438" r="-101146" b="-7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87" t="-323438" r="-1146" b="-745313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65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87" t="-423438" r="-101146" b="-6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87" t="-423438" r="-1146" b="-645313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87" t="-515385" r="-101146" b="-53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87" t="-515385" r="-1146" b="-535385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87" t="-625000" r="-101146" b="-4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87" t="-625000" r="-1146" b="-443750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87" t="-725000" r="-101146" b="-3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87" t="-725000" r="-1146" b="-343750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16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87" t="-825000" r="-101146" b="-2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87" t="-825000" r="-1146" b="-243750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87" t="-910769" r="-101146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87" t="-910769" r="-1146" b="-140000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287" t="-1026563" r="-101146" b="-42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287" t="-1026563" r="-1146" b="-4218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4692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 capacitor behavior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Applied voltage moves bands in semiconductor, moves carrier concentrations.</a:t>
            </a:r>
          </a:p>
          <a:p>
            <a:r>
              <a:rPr lang="en-US" dirty="0" smtClean="0"/>
              <a:t>p-type case:</a:t>
            </a:r>
          </a:p>
          <a:p>
            <a:pPr lvl="1"/>
            <a:r>
              <a:rPr lang="en-US" dirty="0" smtClean="0"/>
              <a:t>Positive voltage moves bands down near surface.</a:t>
            </a:r>
          </a:p>
          <a:p>
            <a:pPr lvl="1"/>
            <a:r>
              <a:rPr lang="en-US" dirty="0" smtClean="0"/>
              <a:t>Electrons are drawn toward surface, holes are pushed away.</a:t>
            </a:r>
          </a:p>
          <a:p>
            <a:r>
              <a:rPr lang="en-US" dirty="0" smtClean="0"/>
              <a:t>Inversion: minority carrier concentration at surface (x=0) equals majority carrier concentration at equilibrium.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800928" y="2075852"/>
            <a:ext cx="300739" cy="3352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315402" y="1825625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p-type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746470" y="3564890"/>
            <a:ext cx="1035406" cy="369332"/>
            <a:chOff x="943394" y="2582840"/>
            <a:chExt cx="1035406" cy="369332"/>
          </a:xfrm>
        </p:grpSpPr>
        <p:cxnSp>
          <p:nvCxnSpPr>
            <p:cNvPr id="10" name="Straight Connector 9"/>
            <p:cNvCxnSpPr/>
            <p:nvPr/>
          </p:nvCxnSpPr>
          <p:spPr>
            <a:xfrm flipH="1">
              <a:off x="1364312" y="2781659"/>
              <a:ext cx="614488" cy="572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943394" y="2582840"/>
              <a:ext cx="3361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E</a:t>
              </a:r>
              <a:r>
                <a:rPr lang="en-US" baseline="-25000" dirty="0" err="1" smtClean="0"/>
                <a:t>f</a:t>
              </a:r>
              <a:endParaRPr lang="en-US" baseline="-25000" dirty="0"/>
            </a:p>
          </p:txBody>
        </p:sp>
      </p:grpSp>
      <p:cxnSp>
        <p:nvCxnSpPr>
          <p:cNvPr id="12" name="Straight Connector 11"/>
          <p:cNvCxnSpPr>
            <a:stCxn id="7" idx="3"/>
            <a:endCxn id="13" idx="1"/>
          </p:cNvCxnSpPr>
          <p:nvPr/>
        </p:nvCxnSpPr>
        <p:spPr>
          <a:xfrm>
            <a:off x="8101667" y="3752252"/>
            <a:ext cx="2293252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394919" y="3567586"/>
            <a:ext cx="33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/>
              <a:t>f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10365482" y="2610510"/>
            <a:ext cx="3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0398121" y="4018021"/>
            <a:ext cx="36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/>
              <a:t>v</a:t>
            </a:r>
            <a:endParaRPr lang="en-US" baseline="-25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7060405" y="2544597"/>
            <a:ext cx="3242301" cy="1745159"/>
            <a:chOff x="1240677" y="1592695"/>
            <a:chExt cx="3242301" cy="1745159"/>
          </a:xfrm>
        </p:grpSpPr>
        <p:grpSp>
          <p:nvGrpSpPr>
            <p:cNvPr id="17" name="Group 16"/>
            <p:cNvGrpSpPr/>
            <p:nvPr/>
          </p:nvGrpSpPr>
          <p:grpSpPr>
            <a:xfrm>
              <a:off x="2324862" y="1592695"/>
              <a:ext cx="2158116" cy="1745159"/>
              <a:chOff x="2307203" y="1952379"/>
              <a:chExt cx="2158116" cy="1745159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flipV="1">
                <a:off x="2307203" y="2300474"/>
                <a:ext cx="2158116" cy="5964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2307203" y="3691574"/>
                <a:ext cx="2158116" cy="5964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Oval 20"/>
              <p:cNvSpPr/>
              <p:nvPr/>
            </p:nvSpPr>
            <p:spPr>
              <a:xfrm>
                <a:off x="2514600" y="1952379"/>
                <a:ext cx="304800" cy="304800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742721" y="1963408"/>
                <a:ext cx="304800" cy="304800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514600" y="3343260"/>
                <a:ext cx="304800" cy="304800"/>
              </a:xfrm>
              <a:prstGeom prst="ellipse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3742721" y="3343260"/>
                <a:ext cx="304800" cy="304800"/>
              </a:xfrm>
              <a:prstGeom prst="ellipse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914815" y="3342560"/>
                <a:ext cx="304800" cy="304800"/>
              </a:xfrm>
              <a:prstGeom prst="ellipse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325615" y="3342004"/>
                <a:ext cx="304800" cy="304800"/>
              </a:xfrm>
              <a:prstGeom prst="ellipse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140426" y="3342004"/>
                <a:ext cx="304800" cy="304800"/>
              </a:xfrm>
              <a:prstGeom prst="ellipse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+</a:t>
                </a:r>
                <a:endParaRPr lang="en-US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240677" y="2048304"/>
              <a:ext cx="715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V</a:t>
              </a:r>
              <a:r>
                <a:rPr lang="en-US" baseline="-25000" dirty="0" smtClean="0"/>
                <a:t>g</a:t>
              </a:r>
              <a:r>
                <a:rPr lang="en-US" dirty="0" smtClean="0"/>
                <a:t> = 0</a:t>
              </a:r>
              <a:endParaRPr 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746470" y="2544597"/>
            <a:ext cx="3465845" cy="2266160"/>
            <a:chOff x="928135" y="2004356"/>
            <a:chExt cx="3465845" cy="2266160"/>
          </a:xfrm>
        </p:grpSpPr>
        <p:grpSp>
          <p:nvGrpSpPr>
            <p:cNvPr id="29" name="Group 28"/>
            <p:cNvGrpSpPr/>
            <p:nvPr/>
          </p:nvGrpSpPr>
          <p:grpSpPr>
            <a:xfrm>
              <a:off x="928135" y="3525858"/>
              <a:ext cx="1037806" cy="369332"/>
              <a:chOff x="943394" y="2582840"/>
              <a:chExt cx="1037806" cy="369332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 flipH="1" flipV="1">
                <a:off x="1364311" y="2787378"/>
                <a:ext cx="616889" cy="1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943394" y="2582840"/>
                <a:ext cx="3361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E</a:t>
                </a:r>
                <a:r>
                  <a:rPr lang="en-US" baseline="-25000" dirty="0" err="1" smtClean="0"/>
                  <a:t>f</a:t>
                </a:r>
                <a:endParaRPr lang="en-US" baseline="-25000" dirty="0"/>
              </a:p>
            </p:txBody>
          </p:sp>
        </p:grpSp>
        <p:sp>
          <p:nvSpPr>
            <p:cNvPr id="30" name="Oval 29"/>
            <p:cNvSpPr/>
            <p:nvPr/>
          </p:nvSpPr>
          <p:spPr>
            <a:xfrm>
              <a:off x="2795565" y="2084014"/>
              <a:ext cx="304800" cy="3048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2855895" y="3453209"/>
              <a:ext cx="304800" cy="304800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3198976" y="3442134"/>
              <a:ext cx="304800" cy="304800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3587735" y="3438807"/>
              <a:ext cx="304800" cy="304800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3959814" y="3438807"/>
              <a:ext cx="304800" cy="304800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3758570" y="2004356"/>
              <a:ext cx="304800" cy="3048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2273541" y="2394420"/>
              <a:ext cx="2112579" cy="410604"/>
            </a:xfrm>
            <a:custGeom>
              <a:avLst/>
              <a:gdLst>
                <a:gd name="connsiteX0" fmla="*/ 0 w 2112579"/>
                <a:gd name="connsiteY0" fmla="*/ 410604 h 410604"/>
                <a:gd name="connsiteX1" fmla="*/ 290086 w 2112579"/>
                <a:gd name="connsiteY1" fmla="*/ 152049 h 410604"/>
                <a:gd name="connsiteX2" fmla="*/ 845032 w 2112579"/>
                <a:gd name="connsiteY2" fmla="*/ 19619 h 410604"/>
                <a:gd name="connsiteX3" fmla="*/ 2112579 w 2112579"/>
                <a:gd name="connsiteY3" fmla="*/ 700 h 41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579" h="410604">
                  <a:moveTo>
                    <a:pt x="0" y="410604"/>
                  </a:moveTo>
                  <a:cubicBezTo>
                    <a:pt x="74623" y="313908"/>
                    <a:pt x="149247" y="217213"/>
                    <a:pt x="290086" y="152049"/>
                  </a:cubicBezTo>
                  <a:cubicBezTo>
                    <a:pt x="430925" y="86885"/>
                    <a:pt x="541283" y="44844"/>
                    <a:pt x="845032" y="19619"/>
                  </a:cubicBezTo>
                  <a:cubicBezTo>
                    <a:pt x="1148781" y="-5606"/>
                    <a:pt x="2112579" y="700"/>
                    <a:pt x="2112579" y="70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2281401" y="3859912"/>
              <a:ext cx="2112579" cy="410604"/>
            </a:xfrm>
            <a:custGeom>
              <a:avLst/>
              <a:gdLst>
                <a:gd name="connsiteX0" fmla="*/ 0 w 2112579"/>
                <a:gd name="connsiteY0" fmla="*/ 410604 h 410604"/>
                <a:gd name="connsiteX1" fmla="*/ 290086 w 2112579"/>
                <a:gd name="connsiteY1" fmla="*/ 152049 h 410604"/>
                <a:gd name="connsiteX2" fmla="*/ 845032 w 2112579"/>
                <a:gd name="connsiteY2" fmla="*/ 19619 h 410604"/>
                <a:gd name="connsiteX3" fmla="*/ 2112579 w 2112579"/>
                <a:gd name="connsiteY3" fmla="*/ 700 h 41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579" h="410604">
                  <a:moveTo>
                    <a:pt x="0" y="410604"/>
                  </a:moveTo>
                  <a:cubicBezTo>
                    <a:pt x="74623" y="313908"/>
                    <a:pt x="149247" y="217213"/>
                    <a:pt x="290086" y="152049"/>
                  </a:cubicBezTo>
                  <a:cubicBezTo>
                    <a:pt x="430925" y="86885"/>
                    <a:pt x="541283" y="44844"/>
                    <a:pt x="845032" y="19619"/>
                  </a:cubicBezTo>
                  <a:cubicBezTo>
                    <a:pt x="1148781" y="-5606"/>
                    <a:pt x="2112579" y="700"/>
                    <a:pt x="2112579" y="70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80898" y="2740267"/>
              <a:ext cx="7151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V</a:t>
              </a:r>
              <a:r>
                <a:rPr lang="en-US" baseline="-25000" dirty="0" smtClean="0"/>
                <a:t>g</a:t>
              </a:r>
              <a:r>
                <a:rPr lang="en-US" dirty="0" smtClean="0"/>
                <a:t> &gt; 0</a:t>
              </a:r>
              <a:endParaRPr lang="en-US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759732" y="2099664"/>
            <a:ext cx="3477601" cy="3122192"/>
            <a:chOff x="928135" y="1671882"/>
            <a:chExt cx="3477601" cy="3122192"/>
          </a:xfrm>
        </p:grpSpPr>
        <p:sp>
          <p:nvSpPr>
            <p:cNvPr id="42" name="Oval 41"/>
            <p:cNvSpPr/>
            <p:nvPr/>
          </p:nvSpPr>
          <p:spPr>
            <a:xfrm>
              <a:off x="3509901" y="3543132"/>
              <a:ext cx="304800" cy="304800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2388940" y="1671882"/>
              <a:ext cx="304800" cy="3048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3979794" y="3530015"/>
              <a:ext cx="304800" cy="304800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2280544" y="1984686"/>
              <a:ext cx="304800" cy="3048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2388940" y="2269207"/>
              <a:ext cx="304800" cy="3048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2264800" y="2534950"/>
              <a:ext cx="304800" cy="3048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-</a:t>
              </a:r>
              <a:endParaRPr lang="en-US" dirty="0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928135" y="4277966"/>
              <a:ext cx="1037806" cy="369332"/>
              <a:chOff x="943394" y="2582840"/>
              <a:chExt cx="1037806" cy="369332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 flipH="1" flipV="1">
                <a:off x="1364311" y="2787378"/>
                <a:ext cx="616889" cy="1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943394" y="2582840"/>
                <a:ext cx="3361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E</a:t>
                </a:r>
                <a:r>
                  <a:rPr lang="en-US" baseline="-25000" dirty="0" err="1" smtClean="0"/>
                  <a:t>f</a:t>
                </a:r>
                <a:endParaRPr lang="en-US" baseline="-25000" dirty="0"/>
              </a:p>
            </p:txBody>
          </p:sp>
        </p:grpSp>
        <p:sp>
          <p:nvSpPr>
            <p:cNvPr id="49" name="Freeform 48"/>
            <p:cNvSpPr/>
            <p:nvPr/>
          </p:nvSpPr>
          <p:spPr>
            <a:xfrm>
              <a:off x="2270234" y="2214504"/>
              <a:ext cx="2125192" cy="888150"/>
            </a:xfrm>
            <a:custGeom>
              <a:avLst/>
              <a:gdLst>
                <a:gd name="connsiteX0" fmla="*/ 0 w 2125192"/>
                <a:gd name="connsiteY0" fmla="*/ 888150 h 888150"/>
                <a:gd name="connsiteX1" fmla="*/ 460354 w 2125192"/>
                <a:gd name="connsiteY1" fmla="*/ 238610 h 888150"/>
                <a:gd name="connsiteX2" fmla="*/ 1027912 w 2125192"/>
                <a:gd name="connsiteY2" fmla="*/ 30506 h 888150"/>
                <a:gd name="connsiteX3" fmla="*/ 2125192 w 2125192"/>
                <a:gd name="connsiteY3" fmla="*/ 5281 h 88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5192" h="888150">
                  <a:moveTo>
                    <a:pt x="0" y="888150"/>
                  </a:moveTo>
                  <a:cubicBezTo>
                    <a:pt x="144517" y="634850"/>
                    <a:pt x="289035" y="381551"/>
                    <a:pt x="460354" y="238610"/>
                  </a:cubicBezTo>
                  <a:cubicBezTo>
                    <a:pt x="631673" y="95669"/>
                    <a:pt x="750439" y="69394"/>
                    <a:pt x="1027912" y="30506"/>
                  </a:cubicBezTo>
                  <a:cubicBezTo>
                    <a:pt x="1305385" y="-8382"/>
                    <a:pt x="1715288" y="-1551"/>
                    <a:pt x="2125192" y="5281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027583" y="2647950"/>
              <a:ext cx="8306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V</a:t>
              </a:r>
              <a:r>
                <a:rPr lang="en-US" baseline="-25000" dirty="0" smtClean="0"/>
                <a:t>g</a:t>
              </a:r>
              <a:r>
                <a:rPr lang="en-US" dirty="0" smtClean="0"/>
                <a:t> &gt;&gt; 0</a:t>
              </a:r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280544" y="3905924"/>
              <a:ext cx="2125192" cy="888150"/>
            </a:xfrm>
            <a:custGeom>
              <a:avLst/>
              <a:gdLst>
                <a:gd name="connsiteX0" fmla="*/ 0 w 2125192"/>
                <a:gd name="connsiteY0" fmla="*/ 888150 h 888150"/>
                <a:gd name="connsiteX1" fmla="*/ 460354 w 2125192"/>
                <a:gd name="connsiteY1" fmla="*/ 238610 h 888150"/>
                <a:gd name="connsiteX2" fmla="*/ 1027912 w 2125192"/>
                <a:gd name="connsiteY2" fmla="*/ 30506 h 888150"/>
                <a:gd name="connsiteX3" fmla="*/ 2125192 w 2125192"/>
                <a:gd name="connsiteY3" fmla="*/ 5281 h 88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5192" h="888150">
                  <a:moveTo>
                    <a:pt x="0" y="888150"/>
                  </a:moveTo>
                  <a:cubicBezTo>
                    <a:pt x="144517" y="634850"/>
                    <a:pt x="289035" y="381551"/>
                    <a:pt x="460354" y="238610"/>
                  </a:cubicBezTo>
                  <a:cubicBezTo>
                    <a:pt x="631673" y="95669"/>
                    <a:pt x="750439" y="69394"/>
                    <a:pt x="1027912" y="30506"/>
                  </a:cubicBezTo>
                  <a:cubicBezTo>
                    <a:pt x="1305385" y="-8382"/>
                    <a:pt x="1715288" y="-1551"/>
                    <a:pt x="2125192" y="5281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3417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potential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Threshold potential: potential at which inversion occurs.</a:t>
                </a:r>
              </a:p>
              <a:p>
                <a:r>
                  <a:rPr lang="en-US" dirty="0" smtClean="0"/>
                  <a:t>Surface potential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Minority carrier density vs. depth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𝜓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Threshold potential:</a:t>
                </a:r>
                <a:endParaRPr lang="en-US" dirty="0"/>
              </a:p>
              <a:p>
                <a:pPr lvl="1"/>
                <a:r>
                  <a:rPr lang="en-US" dirty="0" smtClean="0"/>
                  <a:t>Substitute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𝑖𝑛𝑣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 smtClean="0"/>
                  <a:t> into minority carrier density formula.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𝑖𝑛𝑣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𝑘𝑇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func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MOS capacitor requires very clean oxide.</a:t>
                </a:r>
              </a:p>
              <a:p>
                <a:pPr lvl="1"/>
                <a:r>
                  <a:rPr lang="en-US" dirty="0" smtClean="0"/>
                  <a:t>Trapped charge increases </a:t>
                </a:r>
                <a:r>
                  <a:rPr lang="en-US" smtClean="0"/>
                  <a:t>threshold potential.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4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Semiconductor diode</a:t>
            </a:r>
          </a:p>
          <a:p>
            <a:r>
              <a:rPr lang="en-US" dirty="0" smtClean="0"/>
              <a:t>MOS capacitor</a:t>
            </a:r>
          </a:p>
          <a:p>
            <a:r>
              <a:rPr lang="en-US" dirty="0" smtClean="0"/>
              <a:t>Basic MOSFET operation</a:t>
            </a:r>
          </a:p>
          <a:p>
            <a:r>
              <a:rPr lang="en-US" dirty="0" smtClean="0"/>
              <a:t>Advanced MOSFET characteristics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1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MOSFET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 field-effect transistor:</a:t>
            </a:r>
          </a:p>
          <a:p>
            <a:pPr lvl="1"/>
            <a:r>
              <a:rPr lang="en-US" dirty="0" smtClean="0"/>
              <a:t>Channel controlled by gate, contacted by drain and source.</a:t>
            </a:r>
          </a:p>
          <a:p>
            <a:r>
              <a:rPr lang="en-US" dirty="0" smtClean="0"/>
              <a:t>Type determined by minority carriers in the channel:</a:t>
            </a:r>
          </a:p>
          <a:p>
            <a:pPr lvl="1"/>
            <a:r>
              <a:rPr lang="en-US" dirty="0" smtClean="0"/>
              <a:t>n-type transistor has p-type doped channel.</a:t>
            </a:r>
          </a:p>
          <a:p>
            <a:pPr lvl="1"/>
            <a:r>
              <a:rPr lang="en-US" dirty="0" smtClean="0"/>
              <a:t>p-type transistor has n-type doped channel.</a:t>
            </a:r>
          </a:p>
          <a:p>
            <a:r>
              <a:rPr lang="en-US" dirty="0" smtClean="0"/>
              <a:t>Manufacturing determines oxide thickness.</a:t>
            </a:r>
          </a:p>
          <a:p>
            <a:r>
              <a:rPr lang="en-US" dirty="0" smtClean="0"/>
              <a:t>Circuit designer determines width, length.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15328" y="2093410"/>
            <a:ext cx="1759433" cy="66194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8" name="Rectangle 7"/>
          <p:cNvSpPr/>
          <p:nvPr/>
        </p:nvSpPr>
        <p:spPr>
          <a:xfrm>
            <a:off x="8174759" y="2093410"/>
            <a:ext cx="1911110" cy="66194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</a:t>
            </a:r>
          </a:p>
        </p:txBody>
      </p:sp>
      <p:sp>
        <p:nvSpPr>
          <p:cNvPr id="9" name="Rectangle 8"/>
          <p:cNvSpPr/>
          <p:nvPr/>
        </p:nvSpPr>
        <p:spPr>
          <a:xfrm>
            <a:off x="10085870" y="2093410"/>
            <a:ext cx="1759433" cy="66194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10" name="Rectangle 9"/>
          <p:cNvSpPr/>
          <p:nvPr/>
        </p:nvSpPr>
        <p:spPr>
          <a:xfrm>
            <a:off x="8174759" y="1874990"/>
            <a:ext cx="1911110" cy="2184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/>
              <a:t>oxide</a:t>
            </a:r>
            <a:endParaRPr lang="en-US" sz="1350" dirty="0"/>
          </a:p>
        </p:txBody>
      </p:sp>
      <p:sp>
        <p:nvSpPr>
          <p:cNvPr id="11" name="Rectangle 10"/>
          <p:cNvSpPr/>
          <p:nvPr/>
        </p:nvSpPr>
        <p:spPr>
          <a:xfrm>
            <a:off x="8174759" y="1413880"/>
            <a:ext cx="1911110" cy="46111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 smtClean="0"/>
              <a:t>gate</a:t>
            </a:r>
            <a:endParaRPr lang="en-US" sz="1350" dirty="0"/>
          </a:p>
        </p:txBody>
      </p:sp>
      <p:grpSp>
        <p:nvGrpSpPr>
          <p:cNvPr id="12" name="Group 11"/>
          <p:cNvGrpSpPr/>
          <p:nvPr/>
        </p:nvGrpSpPr>
        <p:grpSpPr>
          <a:xfrm>
            <a:off x="6718911" y="1410014"/>
            <a:ext cx="4651144" cy="597601"/>
            <a:chOff x="2942927" y="1652202"/>
            <a:chExt cx="6201524" cy="796801"/>
          </a:xfrm>
        </p:grpSpPr>
        <p:sp>
          <p:nvSpPr>
            <p:cNvPr id="13" name="TextBox 12"/>
            <p:cNvSpPr txBox="1"/>
            <p:nvPr/>
          </p:nvSpPr>
          <p:spPr>
            <a:xfrm>
              <a:off x="2942927" y="1652202"/>
              <a:ext cx="73097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/>
                <a:t>drain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273272" y="1663074"/>
              <a:ext cx="87117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/>
                <a:t>source</a:t>
              </a:r>
            </a:p>
          </p:txBody>
        </p:sp>
        <p:cxnSp>
          <p:nvCxnSpPr>
            <p:cNvPr id="15" name="Straight Arrow Connector 14"/>
            <p:cNvCxnSpPr>
              <a:stCxn id="13" idx="2"/>
            </p:cNvCxnSpPr>
            <p:nvPr/>
          </p:nvCxnSpPr>
          <p:spPr>
            <a:xfrm>
              <a:off x="3308412" y="2052311"/>
              <a:ext cx="182872" cy="3966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4" idx="2"/>
            </p:cNvCxnSpPr>
            <p:nvPr/>
          </p:nvCxnSpPr>
          <p:spPr>
            <a:xfrm flipH="1">
              <a:off x="8461514" y="2063183"/>
              <a:ext cx="247348" cy="3858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H="1" flipV="1">
            <a:off x="9172584" y="2753782"/>
            <a:ext cx="382536" cy="5029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555120" y="3196082"/>
            <a:ext cx="7425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channel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8433197" y="2402823"/>
            <a:ext cx="1360667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785916" y="2050977"/>
            <a:ext cx="7033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current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282214" y="4359378"/>
            <a:ext cx="1729906" cy="13387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012119" y="4359377"/>
            <a:ext cx="1307522" cy="111320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872061" y="4359378"/>
            <a:ext cx="1410151" cy="111320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278990" y="4044747"/>
            <a:ext cx="1729906" cy="16533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metal or polycrystalline silicon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00972" y="3585854"/>
            <a:ext cx="256802" cy="219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L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8282214" y="3824967"/>
            <a:ext cx="1729906" cy="0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8153400" y="4070013"/>
            <a:ext cx="1" cy="1628096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743672" y="4781136"/>
            <a:ext cx="338554" cy="219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W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9565525" y="5543904"/>
            <a:ext cx="393777" cy="4379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9835769" y="6026922"/>
            <a:ext cx="7425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channel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8433197" y="4473852"/>
            <a:ext cx="1360667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785916" y="4122006"/>
            <a:ext cx="7033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current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72062" y="3761777"/>
            <a:ext cx="548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drain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869821" y="3769931"/>
            <a:ext cx="6533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source</a:t>
            </a:r>
          </a:p>
        </p:txBody>
      </p:sp>
      <p:cxnSp>
        <p:nvCxnSpPr>
          <p:cNvPr id="40" name="Straight Arrow Connector 39"/>
          <p:cNvCxnSpPr>
            <a:stCxn id="38" idx="2"/>
            <a:endCxn id="25" idx="0"/>
          </p:cNvCxnSpPr>
          <p:nvPr/>
        </p:nvCxnSpPr>
        <p:spPr>
          <a:xfrm>
            <a:off x="7146176" y="4061859"/>
            <a:ext cx="430961" cy="2975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9" idx="2"/>
            <a:endCxn id="24" idx="0"/>
          </p:cNvCxnSpPr>
          <p:nvPr/>
        </p:nvCxnSpPr>
        <p:spPr>
          <a:xfrm flipH="1">
            <a:off x="10665880" y="4070013"/>
            <a:ext cx="530633" cy="289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06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Long-channel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Applied voltages:</a:t>
            </a:r>
          </a:p>
          <a:p>
            <a:pPr lvl="1"/>
            <a:r>
              <a:rPr lang="en-US" dirty="0" smtClean="0"/>
              <a:t>Gate-substrate voltage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gs</a:t>
            </a:r>
            <a:r>
              <a:rPr lang="en-US" dirty="0"/>
              <a:t>.</a:t>
            </a:r>
          </a:p>
          <a:p>
            <a:pPr lvl="1"/>
            <a:r>
              <a:rPr lang="en-US" dirty="0" smtClean="0"/>
              <a:t>Drain-source voltage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Two important conditions:</a:t>
            </a:r>
          </a:p>
          <a:p>
            <a:pPr lvl="1"/>
            <a:r>
              <a:rPr lang="en-US" dirty="0" smtClean="0"/>
              <a:t>Threshold.</a:t>
            </a:r>
          </a:p>
          <a:p>
            <a:pPr lvl="1"/>
            <a:r>
              <a:rPr lang="en-US" dirty="0" smtClean="0"/>
              <a:t>Saturation.</a:t>
            </a:r>
          </a:p>
          <a:p>
            <a:r>
              <a:rPr lang="en-US" dirty="0" smtClean="0"/>
              <a:t>Three regions of operation:</a:t>
            </a:r>
          </a:p>
          <a:p>
            <a:pPr lvl="1"/>
            <a:r>
              <a:rPr lang="en-US" dirty="0" smtClean="0"/>
              <a:t>Cutoff.</a:t>
            </a:r>
          </a:p>
          <a:p>
            <a:pPr lvl="1"/>
            <a:r>
              <a:rPr lang="en-US" dirty="0" smtClean="0"/>
              <a:t>Linear.</a:t>
            </a:r>
          </a:p>
          <a:p>
            <a:pPr lvl="1"/>
            <a:r>
              <a:rPr lang="en-US" dirty="0" smtClean="0"/>
              <a:t>Saturation.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26019" y="4368871"/>
            <a:ext cx="1759433" cy="1324733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7" name="Rectangle 6"/>
          <p:cNvSpPr/>
          <p:nvPr/>
        </p:nvSpPr>
        <p:spPr>
          <a:xfrm>
            <a:off x="8285449" y="4368871"/>
            <a:ext cx="1911110" cy="1324733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</a:t>
            </a:r>
          </a:p>
        </p:txBody>
      </p:sp>
      <p:sp>
        <p:nvSpPr>
          <p:cNvPr id="8" name="Rectangle 7"/>
          <p:cNvSpPr/>
          <p:nvPr/>
        </p:nvSpPr>
        <p:spPr>
          <a:xfrm>
            <a:off x="10196561" y="4368871"/>
            <a:ext cx="1759433" cy="1324733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9" name="Rectangle 8"/>
          <p:cNvSpPr/>
          <p:nvPr/>
        </p:nvSpPr>
        <p:spPr>
          <a:xfrm>
            <a:off x="8285449" y="4150450"/>
            <a:ext cx="1911110" cy="2184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oxide</a:t>
            </a:r>
          </a:p>
        </p:txBody>
      </p:sp>
      <p:sp>
        <p:nvSpPr>
          <p:cNvPr id="10" name="Rectangle 9"/>
          <p:cNvSpPr/>
          <p:nvPr/>
        </p:nvSpPr>
        <p:spPr>
          <a:xfrm>
            <a:off x="8285449" y="3689340"/>
            <a:ext cx="1911110" cy="46111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gate</a:t>
            </a:r>
          </a:p>
        </p:txBody>
      </p:sp>
      <p:sp>
        <p:nvSpPr>
          <p:cNvPr id="11" name="Oval 10"/>
          <p:cNvSpPr/>
          <p:nvPr/>
        </p:nvSpPr>
        <p:spPr>
          <a:xfrm>
            <a:off x="8878901" y="2372478"/>
            <a:ext cx="724205" cy="72420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</a:t>
            </a:r>
            <a:r>
              <a:rPr lang="en-US" baseline="-25000" dirty="0" err="1" smtClean="0"/>
              <a:t>gs</a:t>
            </a:r>
            <a:endParaRPr lang="en-US" baseline="-25000" dirty="0"/>
          </a:p>
        </p:txBody>
      </p:sp>
      <p:cxnSp>
        <p:nvCxnSpPr>
          <p:cNvPr id="12" name="Straight Connector 11"/>
          <p:cNvCxnSpPr>
            <a:stCxn id="11" idx="4"/>
            <a:endCxn id="10" idx="0"/>
          </p:cNvCxnSpPr>
          <p:nvPr/>
        </p:nvCxnSpPr>
        <p:spPr>
          <a:xfrm>
            <a:off x="9241004" y="3096683"/>
            <a:ext cx="0" cy="59265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Isosceles Triangle 12"/>
          <p:cNvSpPr/>
          <p:nvPr/>
        </p:nvSpPr>
        <p:spPr>
          <a:xfrm flipV="1">
            <a:off x="9860596" y="2872738"/>
            <a:ext cx="440574" cy="3906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Elbow Connector 13"/>
          <p:cNvCxnSpPr>
            <a:stCxn id="11" idx="0"/>
            <a:endCxn id="13" idx="3"/>
          </p:cNvCxnSpPr>
          <p:nvPr/>
        </p:nvCxnSpPr>
        <p:spPr>
          <a:xfrm rot="16200000" flipH="1">
            <a:off x="9410813" y="2202669"/>
            <a:ext cx="500260" cy="839879"/>
          </a:xfrm>
          <a:prstGeom prst="bentConnector3">
            <a:avLst>
              <a:gd name="adj1" fmla="val -45696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8878900" y="974359"/>
            <a:ext cx="724205" cy="72420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</a:t>
            </a:r>
            <a:r>
              <a:rPr lang="en-US" baseline="-25000" dirty="0" err="1"/>
              <a:t>d</a:t>
            </a:r>
            <a:r>
              <a:rPr lang="en-US" baseline="-25000" dirty="0" err="1" smtClean="0"/>
              <a:t>s</a:t>
            </a:r>
            <a:endParaRPr lang="en-US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8909912" y="320834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660943" y="96712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cxnSp>
        <p:nvCxnSpPr>
          <p:cNvPr id="18" name="Elbow Connector 17"/>
          <p:cNvCxnSpPr>
            <a:stCxn id="15" idx="2"/>
            <a:endCxn id="6" idx="0"/>
          </p:cNvCxnSpPr>
          <p:nvPr/>
        </p:nvCxnSpPr>
        <p:spPr>
          <a:xfrm rot="10800000" flipV="1">
            <a:off x="7405736" y="1336461"/>
            <a:ext cx="1473164" cy="3032409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5" idx="6"/>
            <a:endCxn id="8" idx="0"/>
          </p:cNvCxnSpPr>
          <p:nvPr/>
        </p:nvCxnSpPr>
        <p:spPr>
          <a:xfrm>
            <a:off x="9603105" y="1336462"/>
            <a:ext cx="1473173" cy="3032409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487852" y="96623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8755340" y="4537557"/>
            <a:ext cx="971330" cy="87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096354" y="4569888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10742655" y="4546308"/>
            <a:ext cx="667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drain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50971" y="4546307"/>
            <a:ext cx="808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source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35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IV characteristics show drain current vs. drain-source voltage.</a:t>
            </a:r>
          </a:p>
          <a:p>
            <a:r>
              <a:rPr lang="en-US" dirty="0" smtClean="0"/>
              <a:t>Family of curves---one for each gate-substrate voltage.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758903" y="5736454"/>
            <a:ext cx="441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758903" y="1831036"/>
            <a:ext cx="0" cy="39054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568902" y="5879489"/>
            <a:ext cx="447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ds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6301703" y="205965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10" name="Freeform 9"/>
          <p:cNvSpPr/>
          <p:nvPr/>
        </p:nvSpPr>
        <p:spPr>
          <a:xfrm>
            <a:off x="6848550" y="2059654"/>
            <a:ext cx="4016188" cy="3620834"/>
          </a:xfrm>
          <a:custGeom>
            <a:avLst/>
            <a:gdLst>
              <a:gd name="connsiteX0" fmla="*/ 0 w 4016188"/>
              <a:gd name="connsiteY0" fmla="*/ 3620834 h 3620834"/>
              <a:gd name="connsiteX1" fmla="*/ 1515035 w 4016188"/>
              <a:gd name="connsiteY1" fmla="*/ 545940 h 3620834"/>
              <a:gd name="connsiteX2" fmla="*/ 4016188 w 4016188"/>
              <a:gd name="connsiteY2" fmla="*/ 17022 h 362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16188" h="3620834">
                <a:moveTo>
                  <a:pt x="0" y="3620834"/>
                </a:moveTo>
                <a:cubicBezTo>
                  <a:pt x="422835" y="2383704"/>
                  <a:pt x="845670" y="1146575"/>
                  <a:pt x="1515035" y="545940"/>
                </a:cubicBezTo>
                <a:cubicBezTo>
                  <a:pt x="2184400" y="-54695"/>
                  <a:pt x="3100294" y="-18837"/>
                  <a:pt x="4016188" y="17022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6884409" y="3920253"/>
            <a:ext cx="3881718" cy="1751270"/>
          </a:xfrm>
          <a:custGeom>
            <a:avLst/>
            <a:gdLst>
              <a:gd name="connsiteX0" fmla="*/ 0 w 3881718"/>
              <a:gd name="connsiteY0" fmla="*/ 1751270 h 1751270"/>
              <a:gd name="connsiteX1" fmla="*/ 1550894 w 3881718"/>
              <a:gd name="connsiteY1" fmla="*/ 245199 h 1751270"/>
              <a:gd name="connsiteX2" fmla="*/ 3881718 w 3881718"/>
              <a:gd name="connsiteY2" fmla="*/ 3152 h 1751270"/>
              <a:gd name="connsiteX3" fmla="*/ 3881718 w 3881718"/>
              <a:gd name="connsiteY3" fmla="*/ 3152 h 1751270"/>
              <a:gd name="connsiteX4" fmla="*/ 3881718 w 3881718"/>
              <a:gd name="connsiteY4" fmla="*/ 3152 h 1751270"/>
              <a:gd name="connsiteX5" fmla="*/ 3881718 w 3881718"/>
              <a:gd name="connsiteY5" fmla="*/ 3152 h 1751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81718" h="1751270">
                <a:moveTo>
                  <a:pt x="0" y="1751270"/>
                </a:moveTo>
                <a:cubicBezTo>
                  <a:pt x="451970" y="1143911"/>
                  <a:pt x="903941" y="536552"/>
                  <a:pt x="1550894" y="245199"/>
                </a:cubicBezTo>
                <a:cubicBezTo>
                  <a:pt x="2197847" y="-46154"/>
                  <a:pt x="3881718" y="3152"/>
                  <a:pt x="3881718" y="3152"/>
                </a:cubicBezTo>
                <a:lnTo>
                  <a:pt x="3881718" y="3152"/>
                </a:lnTo>
                <a:lnTo>
                  <a:pt x="3881718" y="3152"/>
                </a:lnTo>
                <a:lnTo>
                  <a:pt x="3881718" y="3152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6893374" y="5044844"/>
            <a:ext cx="3917576" cy="644608"/>
          </a:xfrm>
          <a:custGeom>
            <a:avLst/>
            <a:gdLst>
              <a:gd name="connsiteX0" fmla="*/ 0 w 3917576"/>
              <a:gd name="connsiteY0" fmla="*/ 644608 h 644608"/>
              <a:gd name="connsiteX1" fmla="*/ 1371600 w 3917576"/>
              <a:gd name="connsiteY1" fmla="*/ 79832 h 644608"/>
              <a:gd name="connsiteX2" fmla="*/ 3917576 w 3917576"/>
              <a:gd name="connsiteY2" fmla="*/ 17079 h 64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17576" h="644608">
                <a:moveTo>
                  <a:pt x="0" y="644608"/>
                </a:moveTo>
                <a:cubicBezTo>
                  <a:pt x="359335" y="414514"/>
                  <a:pt x="718671" y="184420"/>
                  <a:pt x="1371600" y="79832"/>
                </a:cubicBezTo>
                <a:cubicBezTo>
                  <a:pt x="2024529" y="-24756"/>
                  <a:pt x="2971052" y="-3839"/>
                  <a:pt x="3917576" y="1707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282525" y="1646370"/>
            <a:ext cx="869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gs</a:t>
            </a:r>
            <a:r>
              <a:rPr lang="en-US" dirty="0" smtClean="0"/>
              <a:t> = V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10273559" y="3409746"/>
            <a:ext cx="869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gs</a:t>
            </a:r>
            <a:r>
              <a:rPr lang="en-US" dirty="0" smtClean="0"/>
              <a:t> = V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0309419" y="4611222"/>
            <a:ext cx="869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gs</a:t>
            </a:r>
            <a:r>
              <a:rPr lang="en-US" dirty="0" smtClean="0"/>
              <a:t> = V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6" name="Freeform 15"/>
          <p:cNvSpPr/>
          <p:nvPr/>
        </p:nvSpPr>
        <p:spPr>
          <a:xfrm>
            <a:off x="6803727" y="2040817"/>
            <a:ext cx="1837764" cy="3675008"/>
          </a:xfrm>
          <a:custGeom>
            <a:avLst/>
            <a:gdLst>
              <a:gd name="connsiteX0" fmla="*/ 0 w 1837764"/>
              <a:gd name="connsiteY0" fmla="*/ 3666565 h 3675008"/>
              <a:gd name="connsiteX1" fmla="*/ 779929 w 1837764"/>
              <a:gd name="connsiteY1" fmla="*/ 3433482 h 3675008"/>
              <a:gd name="connsiteX2" fmla="*/ 1425388 w 1837764"/>
              <a:gd name="connsiteY2" fmla="*/ 2061882 h 3675008"/>
              <a:gd name="connsiteX3" fmla="*/ 1837764 w 1837764"/>
              <a:gd name="connsiteY3" fmla="*/ 0 h 367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764" h="3675008">
                <a:moveTo>
                  <a:pt x="0" y="3666565"/>
                </a:moveTo>
                <a:cubicBezTo>
                  <a:pt x="271182" y="3683747"/>
                  <a:pt x="542364" y="3700929"/>
                  <a:pt x="779929" y="3433482"/>
                </a:cubicBezTo>
                <a:cubicBezTo>
                  <a:pt x="1017494" y="3166035"/>
                  <a:pt x="1249082" y="2634129"/>
                  <a:pt x="1425388" y="2061882"/>
                </a:cubicBezTo>
                <a:cubicBezTo>
                  <a:pt x="1601694" y="1489635"/>
                  <a:pt x="1719729" y="744817"/>
                  <a:pt x="1837764" y="0"/>
                </a:cubicBezTo>
              </a:path>
            </a:pathLst>
          </a:cu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521548" y="3735587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linear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466035" y="3493994"/>
            <a:ext cx="1139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saturation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30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model derivation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Channel </a:t>
                </a:r>
                <a:r>
                  <a:rPr lang="en-US" dirty="0" err="1" smtClean="0"/>
                  <a:t>mobilities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 smtClean="0"/>
                  <a:t> are much lower than </a:t>
                </a:r>
                <a:r>
                  <a:rPr lang="en-US" dirty="0" err="1" smtClean="0"/>
                  <a:t>mobilities</a:t>
                </a:r>
                <a:r>
                  <a:rPr lang="en-US" dirty="0" smtClean="0"/>
                  <a:t> in </a:t>
                </a:r>
                <a:r>
                  <a:rPr lang="en-US" dirty="0" err="1" smtClean="0"/>
                  <a:t>buik</a:t>
                </a:r>
                <a:r>
                  <a:rPr lang="en-US" dirty="0" smtClean="0"/>
                  <a:t> silicon.</a:t>
                </a:r>
              </a:p>
              <a:p>
                <a:pPr lvl="1"/>
                <a:r>
                  <a:rPr lang="en-US" dirty="0" smtClean="0"/>
                  <a:t>Typically measured experimentally.</a:t>
                </a:r>
              </a:p>
              <a:p>
                <a:r>
                  <a:rPr lang="en-US" dirty="0" smtClean="0"/>
                  <a:t>Model based on </a:t>
                </a:r>
                <a:r>
                  <a:rPr lang="en-US" dirty="0" err="1" smtClean="0"/>
                  <a:t>Ohmic</a:t>
                </a:r>
                <a:r>
                  <a:rPr lang="en-US" dirty="0" smtClean="0"/>
                  <a:t> resistance, carrier concentration modulated by gate voltage.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1961" r="-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013403" y="2624936"/>
            <a:ext cx="1086285" cy="154166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7" name="Rectangle 6"/>
          <p:cNvSpPr/>
          <p:nvPr/>
        </p:nvSpPr>
        <p:spPr>
          <a:xfrm>
            <a:off x="8099685" y="2624936"/>
            <a:ext cx="1911110" cy="154166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</a:t>
            </a:r>
          </a:p>
        </p:txBody>
      </p:sp>
      <p:sp>
        <p:nvSpPr>
          <p:cNvPr id="8" name="Rectangle 7"/>
          <p:cNvSpPr/>
          <p:nvPr/>
        </p:nvSpPr>
        <p:spPr>
          <a:xfrm>
            <a:off x="10010797" y="2624936"/>
            <a:ext cx="880923" cy="1541666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9" name="Rectangle 8"/>
          <p:cNvSpPr/>
          <p:nvPr/>
        </p:nvSpPr>
        <p:spPr>
          <a:xfrm>
            <a:off x="8099685" y="2406514"/>
            <a:ext cx="1911110" cy="171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oxide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99685" y="1945404"/>
            <a:ext cx="1911110" cy="36162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gate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454853" y="3375427"/>
            <a:ext cx="5026197" cy="186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6423321" y="3554814"/>
            <a:ext cx="5094515" cy="311057"/>
          </a:xfrm>
          <a:custGeom>
            <a:avLst/>
            <a:gdLst>
              <a:gd name="connsiteX0" fmla="*/ 0 w 6132786"/>
              <a:gd name="connsiteY0" fmla="*/ 355308 h 396630"/>
              <a:gd name="connsiteX1" fmla="*/ 1742089 w 6132786"/>
              <a:gd name="connsiteY1" fmla="*/ 347425 h 396630"/>
              <a:gd name="connsiteX2" fmla="*/ 2207172 w 6132786"/>
              <a:gd name="connsiteY2" fmla="*/ 87294 h 396630"/>
              <a:gd name="connsiteX3" fmla="*/ 2577662 w 6132786"/>
              <a:gd name="connsiteY3" fmla="*/ 32114 h 396630"/>
              <a:gd name="connsiteX4" fmla="*/ 3870434 w 6132786"/>
              <a:gd name="connsiteY4" fmla="*/ 24232 h 396630"/>
              <a:gd name="connsiteX5" fmla="*/ 4303986 w 6132786"/>
              <a:gd name="connsiteY5" fmla="*/ 355308 h 396630"/>
              <a:gd name="connsiteX6" fmla="*/ 4619296 w 6132786"/>
              <a:gd name="connsiteY6" fmla="*/ 394721 h 396630"/>
              <a:gd name="connsiteX7" fmla="*/ 6132786 w 6132786"/>
              <a:gd name="connsiteY7" fmla="*/ 386839 h 396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32786" h="396630">
                <a:moveTo>
                  <a:pt x="0" y="355308"/>
                </a:moveTo>
                <a:cubicBezTo>
                  <a:pt x="687113" y="373701"/>
                  <a:pt x="1374227" y="392094"/>
                  <a:pt x="1742089" y="347425"/>
                </a:cubicBezTo>
                <a:cubicBezTo>
                  <a:pt x="2109951" y="302756"/>
                  <a:pt x="2067910" y="139846"/>
                  <a:pt x="2207172" y="87294"/>
                </a:cubicBezTo>
                <a:cubicBezTo>
                  <a:pt x="2346434" y="34742"/>
                  <a:pt x="2300452" y="42624"/>
                  <a:pt x="2577662" y="32114"/>
                </a:cubicBezTo>
                <a:cubicBezTo>
                  <a:pt x="2854872" y="21604"/>
                  <a:pt x="3582713" y="-29634"/>
                  <a:pt x="3870434" y="24232"/>
                </a:cubicBezTo>
                <a:cubicBezTo>
                  <a:pt x="4158155" y="78098"/>
                  <a:pt x="4179176" y="293560"/>
                  <a:pt x="4303986" y="355308"/>
                </a:cubicBezTo>
                <a:cubicBezTo>
                  <a:pt x="4428796" y="417056"/>
                  <a:pt x="4314496" y="389466"/>
                  <a:pt x="4619296" y="394721"/>
                </a:cubicBezTo>
                <a:cubicBezTo>
                  <a:pt x="4924096" y="399976"/>
                  <a:pt x="5528441" y="393407"/>
                  <a:pt x="6132786" y="38683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1524151" y="3210641"/>
            <a:ext cx="336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f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1524152" y="2850512"/>
            <a:ext cx="3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c</a:t>
            </a:r>
            <a:endParaRPr lang="en-US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11524151" y="3754640"/>
            <a:ext cx="36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v</a:t>
            </a:r>
            <a:endParaRPr lang="en-US" baseline="-25000" dirty="0"/>
          </a:p>
        </p:txBody>
      </p:sp>
      <p:sp>
        <p:nvSpPr>
          <p:cNvPr id="19" name="Freeform 18"/>
          <p:cNvSpPr/>
          <p:nvPr/>
        </p:nvSpPr>
        <p:spPr>
          <a:xfrm>
            <a:off x="6386535" y="2795453"/>
            <a:ext cx="5094515" cy="311057"/>
          </a:xfrm>
          <a:custGeom>
            <a:avLst/>
            <a:gdLst>
              <a:gd name="connsiteX0" fmla="*/ 0 w 6132786"/>
              <a:gd name="connsiteY0" fmla="*/ 355308 h 396630"/>
              <a:gd name="connsiteX1" fmla="*/ 1742089 w 6132786"/>
              <a:gd name="connsiteY1" fmla="*/ 347425 h 396630"/>
              <a:gd name="connsiteX2" fmla="*/ 2207172 w 6132786"/>
              <a:gd name="connsiteY2" fmla="*/ 87294 h 396630"/>
              <a:gd name="connsiteX3" fmla="*/ 2577662 w 6132786"/>
              <a:gd name="connsiteY3" fmla="*/ 32114 h 396630"/>
              <a:gd name="connsiteX4" fmla="*/ 3870434 w 6132786"/>
              <a:gd name="connsiteY4" fmla="*/ 24232 h 396630"/>
              <a:gd name="connsiteX5" fmla="*/ 4303986 w 6132786"/>
              <a:gd name="connsiteY5" fmla="*/ 355308 h 396630"/>
              <a:gd name="connsiteX6" fmla="*/ 4619296 w 6132786"/>
              <a:gd name="connsiteY6" fmla="*/ 394721 h 396630"/>
              <a:gd name="connsiteX7" fmla="*/ 6132786 w 6132786"/>
              <a:gd name="connsiteY7" fmla="*/ 386839 h 396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32786" h="396630">
                <a:moveTo>
                  <a:pt x="0" y="355308"/>
                </a:moveTo>
                <a:cubicBezTo>
                  <a:pt x="687113" y="373701"/>
                  <a:pt x="1374227" y="392094"/>
                  <a:pt x="1742089" y="347425"/>
                </a:cubicBezTo>
                <a:cubicBezTo>
                  <a:pt x="2109951" y="302756"/>
                  <a:pt x="2067910" y="139846"/>
                  <a:pt x="2207172" y="87294"/>
                </a:cubicBezTo>
                <a:cubicBezTo>
                  <a:pt x="2346434" y="34742"/>
                  <a:pt x="2300452" y="42624"/>
                  <a:pt x="2577662" y="32114"/>
                </a:cubicBezTo>
                <a:cubicBezTo>
                  <a:pt x="2854872" y="21604"/>
                  <a:pt x="3582713" y="-29634"/>
                  <a:pt x="3870434" y="24232"/>
                </a:cubicBezTo>
                <a:cubicBezTo>
                  <a:pt x="4158155" y="78098"/>
                  <a:pt x="4179176" y="293560"/>
                  <a:pt x="4303986" y="355308"/>
                </a:cubicBezTo>
                <a:cubicBezTo>
                  <a:pt x="4428796" y="417056"/>
                  <a:pt x="4314496" y="389466"/>
                  <a:pt x="4619296" y="394721"/>
                </a:cubicBezTo>
                <a:cubicBezTo>
                  <a:pt x="4924096" y="399976"/>
                  <a:pt x="5528441" y="393407"/>
                  <a:pt x="6132786" y="38683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0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conductance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Conductivity vs. depth: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Integrate over depth: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Total charge in vertical slice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Incremental resistance of horizontal section: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𝑔𝐿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Voltage drop across section: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𝑑𝑅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𝑑𝑦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9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charge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Must consider charge at all depths.</a:t>
                </a:r>
              </a:p>
              <a:p>
                <a:pPr lvl="1"/>
                <a:r>
                  <a:rPr lang="en-US" dirty="0" smtClean="0"/>
                  <a:t>MOS capacitor inversion condition was at x=0.</a:t>
                </a:r>
              </a:p>
              <a:p>
                <a:r>
                  <a:rPr lang="en-US" dirty="0" smtClean="0"/>
                  <a:t>Charge in inversion layer: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 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</m:e>
                        </m:d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5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Drain current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Integrate over voltages and channel positions: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sub>
                        </m:sSub>
                      </m:sup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𝑑𝑉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sub>
                    </m:sSub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𝑑𝑦</m:t>
                        </m:r>
                      </m:e>
                    </m:nary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sub>
                        </m:sSub>
                      </m:sup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d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</m:e>
                            </m:d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 </m:t>
                            </m:r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</m:d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+2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𝜓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rad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𝑑𝑉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Current equation: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𝑔𝑠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𝑠𝑖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𝜓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rad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𝑑𝑠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+2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𝜓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f>
                                  <m:fPr>
                                    <m:type m:val="li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𝜓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f>
                                  <m:fPr>
                                    <m:type m:val="li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Valid at all gate voltages.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 b="-60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36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voltage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Two components from inversion charge and bulk charge: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=2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𝑘𝑇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Threshold voltage goes down as oxide capacitance increases.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6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Regions of operation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Cutoff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):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Linear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):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𝑔𝑠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𝑑𝑠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Saturation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):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𝑔𝑠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Notation: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′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2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and saturation regions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/>
              <a:t>V</a:t>
            </a:r>
            <a:r>
              <a:rPr lang="en-US" baseline="-25000" dirty="0" err="1"/>
              <a:t>ds</a:t>
            </a:r>
            <a:r>
              <a:rPr lang="en-US" dirty="0"/>
              <a:t> causes gradient in depth of inversion layer.</a:t>
            </a:r>
          </a:p>
          <a:p>
            <a:pPr lvl="1"/>
            <a:r>
              <a:rPr lang="en-US" dirty="0"/>
              <a:t>Shallower near positive terminal.</a:t>
            </a:r>
          </a:p>
          <a:p>
            <a:r>
              <a:rPr lang="en-US" dirty="0"/>
              <a:t>Saturation occurs when inversion layer is pinched off.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70906" y="3967256"/>
            <a:ext cx="3941379" cy="113511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202437" y="3967256"/>
            <a:ext cx="1072055" cy="56755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040230" y="3967256"/>
            <a:ext cx="1072055" cy="56755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492" y="3809600"/>
            <a:ext cx="1765738" cy="1576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74492" y="3399697"/>
            <a:ext cx="1765738" cy="40990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74492" y="3967256"/>
            <a:ext cx="1765738" cy="39098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inversion</a:t>
            </a:r>
            <a:endParaRPr lang="en-US" dirty="0"/>
          </a:p>
        </p:txBody>
      </p:sp>
      <p:sp>
        <p:nvSpPr>
          <p:cNvPr id="13" name="Trapezoid 16"/>
          <p:cNvSpPr/>
          <p:nvPr/>
        </p:nvSpPr>
        <p:spPr>
          <a:xfrm rot="5400000">
            <a:off x="8975532" y="3266218"/>
            <a:ext cx="390986" cy="1793066"/>
          </a:xfrm>
          <a:custGeom>
            <a:avLst/>
            <a:gdLst>
              <a:gd name="connsiteX0" fmla="*/ 0 w 882869"/>
              <a:gd name="connsiteY0" fmla="*/ 1213945 h 1213945"/>
              <a:gd name="connsiteX1" fmla="*/ 220717 w 882869"/>
              <a:gd name="connsiteY1" fmla="*/ 0 h 1213945"/>
              <a:gd name="connsiteX2" fmla="*/ 662152 w 882869"/>
              <a:gd name="connsiteY2" fmla="*/ 0 h 1213945"/>
              <a:gd name="connsiteX3" fmla="*/ 882869 w 882869"/>
              <a:gd name="connsiteY3" fmla="*/ 1213945 h 1213945"/>
              <a:gd name="connsiteX4" fmla="*/ 0 w 882869"/>
              <a:gd name="connsiteY4" fmla="*/ 1213945 h 1213945"/>
              <a:gd name="connsiteX0" fmla="*/ 0 w 662152"/>
              <a:gd name="connsiteY0" fmla="*/ 1213945 h 1213945"/>
              <a:gd name="connsiteX1" fmla="*/ 220717 w 662152"/>
              <a:gd name="connsiteY1" fmla="*/ 0 h 1213945"/>
              <a:gd name="connsiteX2" fmla="*/ 662152 w 662152"/>
              <a:gd name="connsiteY2" fmla="*/ 0 h 1213945"/>
              <a:gd name="connsiteX3" fmla="*/ 623789 w 662152"/>
              <a:gd name="connsiteY3" fmla="*/ 1198705 h 1213945"/>
              <a:gd name="connsiteX4" fmla="*/ 0 w 662152"/>
              <a:gd name="connsiteY4" fmla="*/ 1213945 h 1213945"/>
              <a:gd name="connsiteX0" fmla="*/ 0 w 662152"/>
              <a:gd name="connsiteY0" fmla="*/ 1793066 h 1793066"/>
              <a:gd name="connsiteX1" fmla="*/ 37840 w 662152"/>
              <a:gd name="connsiteY1" fmla="*/ 0 h 1793066"/>
              <a:gd name="connsiteX2" fmla="*/ 662152 w 662152"/>
              <a:gd name="connsiteY2" fmla="*/ 579121 h 1793066"/>
              <a:gd name="connsiteX3" fmla="*/ 623789 w 662152"/>
              <a:gd name="connsiteY3" fmla="*/ 1777826 h 1793066"/>
              <a:gd name="connsiteX4" fmla="*/ 0 w 662152"/>
              <a:gd name="connsiteY4" fmla="*/ 1793066 h 1793066"/>
              <a:gd name="connsiteX0" fmla="*/ 0 w 623789"/>
              <a:gd name="connsiteY0" fmla="*/ 1793066 h 1793066"/>
              <a:gd name="connsiteX1" fmla="*/ 37840 w 623789"/>
              <a:gd name="connsiteY1" fmla="*/ 0 h 1793066"/>
              <a:gd name="connsiteX2" fmla="*/ 372592 w 623789"/>
              <a:gd name="connsiteY2" fmla="*/ 381001 h 1793066"/>
              <a:gd name="connsiteX3" fmla="*/ 623789 w 623789"/>
              <a:gd name="connsiteY3" fmla="*/ 1777826 h 1793066"/>
              <a:gd name="connsiteX4" fmla="*/ 0 w 623789"/>
              <a:gd name="connsiteY4" fmla="*/ 1793066 h 1793066"/>
              <a:gd name="connsiteX0" fmla="*/ 0 w 623789"/>
              <a:gd name="connsiteY0" fmla="*/ 1793066 h 1793066"/>
              <a:gd name="connsiteX1" fmla="*/ 37840 w 623789"/>
              <a:gd name="connsiteY1" fmla="*/ 0 h 1793066"/>
              <a:gd name="connsiteX2" fmla="*/ 372592 w 623789"/>
              <a:gd name="connsiteY2" fmla="*/ 381001 h 1793066"/>
              <a:gd name="connsiteX3" fmla="*/ 623789 w 623789"/>
              <a:gd name="connsiteY3" fmla="*/ 1777826 h 1793066"/>
              <a:gd name="connsiteX4" fmla="*/ 0 w 623789"/>
              <a:gd name="connsiteY4" fmla="*/ 1793066 h 1793066"/>
              <a:gd name="connsiteX0" fmla="*/ 0 w 623789"/>
              <a:gd name="connsiteY0" fmla="*/ 1932213 h 1932213"/>
              <a:gd name="connsiteX1" fmla="*/ 37840 w 623789"/>
              <a:gd name="connsiteY1" fmla="*/ 139147 h 1932213"/>
              <a:gd name="connsiteX2" fmla="*/ 281155 w 623789"/>
              <a:gd name="connsiteY2" fmla="*/ 123907 h 1932213"/>
              <a:gd name="connsiteX3" fmla="*/ 623789 w 623789"/>
              <a:gd name="connsiteY3" fmla="*/ 1916973 h 1932213"/>
              <a:gd name="connsiteX4" fmla="*/ 0 w 623789"/>
              <a:gd name="connsiteY4" fmla="*/ 1932213 h 1932213"/>
              <a:gd name="connsiteX0" fmla="*/ 0 w 623789"/>
              <a:gd name="connsiteY0" fmla="*/ 1810091 h 1810091"/>
              <a:gd name="connsiteX1" fmla="*/ 37840 w 623789"/>
              <a:gd name="connsiteY1" fmla="*/ 17025 h 1810091"/>
              <a:gd name="connsiteX2" fmla="*/ 281155 w 623789"/>
              <a:gd name="connsiteY2" fmla="*/ 1785 h 1810091"/>
              <a:gd name="connsiteX3" fmla="*/ 623789 w 623789"/>
              <a:gd name="connsiteY3" fmla="*/ 1794851 h 1810091"/>
              <a:gd name="connsiteX4" fmla="*/ 0 w 623789"/>
              <a:gd name="connsiteY4" fmla="*/ 1810091 h 1810091"/>
              <a:gd name="connsiteX0" fmla="*/ 0 w 623789"/>
              <a:gd name="connsiteY0" fmla="*/ 1793066 h 1793066"/>
              <a:gd name="connsiteX1" fmla="*/ 37840 w 623789"/>
              <a:gd name="connsiteY1" fmla="*/ 0 h 1793066"/>
              <a:gd name="connsiteX2" fmla="*/ 281155 w 623789"/>
              <a:gd name="connsiteY2" fmla="*/ 30480 h 1793066"/>
              <a:gd name="connsiteX3" fmla="*/ 623789 w 623789"/>
              <a:gd name="connsiteY3" fmla="*/ 1777826 h 1793066"/>
              <a:gd name="connsiteX4" fmla="*/ 0 w 623789"/>
              <a:gd name="connsiteY4" fmla="*/ 1793066 h 1793066"/>
              <a:gd name="connsiteX0" fmla="*/ 0 w 623789"/>
              <a:gd name="connsiteY0" fmla="*/ 1793066 h 1793066"/>
              <a:gd name="connsiteX1" fmla="*/ 37840 w 623789"/>
              <a:gd name="connsiteY1" fmla="*/ 0 h 1793066"/>
              <a:gd name="connsiteX2" fmla="*/ 281155 w 623789"/>
              <a:gd name="connsiteY2" fmla="*/ 30480 h 1793066"/>
              <a:gd name="connsiteX3" fmla="*/ 623789 w 623789"/>
              <a:gd name="connsiteY3" fmla="*/ 1777826 h 1793066"/>
              <a:gd name="connsiteX4" fmla="*/ 0 w 623789"/>
              <a:gd name="connsiteY4" fmla="*/ 1793066 h 179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789" h="1793066">
                <a:moveTo>
                  <a:pt x="0" y="1793066"/>
                </a:moveTo>
                <a:lnTo>
                  <a:pt x="37840" y="0"/>
                </a:lnTo>
                <a:cubicBezTo>
                  <a:pt x="42747" y="35560"/>
                  <a:pt x="291494" y="10160"/>
                  <a:pt x="281155" y="30480"/>
                </a:cubicBezTo>
                <a:lnTo>
                  <a:pt x="623789" y="1777826"/>
                </a:lnTo>
                <a:lnTo>
                  <a:pt x="0" y="1793066"/>
                </a:lnTo>
                <a:close/>
              </a:path>
            </a:pathLst>
          </a:cu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8989456" y="3289600"/>
            <a:ext cx="409903" cy="1746295"/>
          </a:xfrm>
          <a:custGeom>
            <a:avLst/>
            <a:gdLst>
              <a:gd name="connsiteX0" fmla="*/ 0 w 409903"/>
              <a:gd name="connsiteY0" fmla="*/ 1182414 h 1182414"/>
              <a:gd name="connsiteX1" fmla="*/ 204952 w 409903"/>
              <a:gd name="connsiteY1" fmla="*/ 0 h 1182414"/>
              <a:gd name="connsiteX2" fmla="*/ 409903 w 409903"/>
              <a:gd name="connsiteY2" fmla="*/ 1182414 h 1182414"/>
              <a:gd name="connsiteX3" fmla="*/ 0 w 409903"/>
              <a:gd name="connsiteY3" fmla="*/ 1182414 h 1182414"/>
              <a:gd name="connsiteX0" fmla="*/ 0 w 409903"/>
              <a:gd name="connsiteY0" fmla="*/ 1746295 h 1746295"/>
              <a:gd name="connsiteX1" fmla="*/ 37315 w 409903"/>
              <a:gd name="connsiteY1" fmla="*/ 0 h 1746295"/>
              <a:gd name="connsiteX2" fmla="*/ 409903 w 409903"/>
              <a:gd name="connsiteY2" fmla="*/ 1746295 h 1746295"/>
              <a:gd name="connsiteX3" fmla="*/ 0 w 409903"/>
              <a:gd name="connsiteY3" fmla="*/ 1746295 h 1746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903" h="1746295">
                <a:moveTo>
                  <a:pt x="0" y="1746295"/>
                </a:moveTo>
                <a:lnTo>
                  <a:pt x="37315" y="0"/>
                </a:lnTo>
                <a:lnTo>
                  <a:pt x="409903" y="1746295"/>
                </a:lnTo>
                <a:lnTo>
                  <a:pt x="0" y="1746295"/>
                </a:lnTo>
                <a:close/>
              </a:path>
            </a:pathLst>
          </a:cu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9" idx="0"/>
          </p:cNvCxnSpPr>
          <p:nvPr/>
        </p:nvCxnSpPr>
        <p:spPr>
          <a:xfrm flipH="1" flipV="1">
            <a:off x="10576257" y="3124326"/>
            <a:ext cx="1" cy="84293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703164" y="277380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7740823" y="3124326"/>
            <a:ext cx="1" cy="84293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202437" y="3143138"/>
            <a:ext cx="5383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202437" y="3143138"/>
            <a:ext cx="0" cy="2565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Isosceles Triangle 19"/>
          <p:cNvSpPr/>
          <p:nvPr/>
        </p:nvSpPr>
        <p:spPr>
          <a:xfrm flipV="1">
            <a:off x="6986712" y="3399697"/>
            <a:ext cx="431450" cy="35052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7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Semiconductor diodes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diode is a nonlinear device:</a:t>
            </a:r>
          </a:p>
          <a:p>
            <a:pPr lvl="1"/>
            <a:r>
              <a:rPr lang="en-US" dirty="0" smtClean="0"/>
              <a:t>Conducts with voltages in one direction only.</a:t>
            </a:r>
          </a:p>
          <a:p>
            <a:r>
              <a:rPr lang="en-US" dirty="0" smtClean="0"/>
              <a:t>Formed by </a:t>
            </a:r>
            <a:r>
              <a:rPr lang="en-US" dirty="0" err="1" smtClean="0"/>
              <a:t>pn</a:t>
            </a:r>
            <a:r>
              <a:rPr lang="en-US" dirty="0" smtClean="0"/>
              <a:t> junction.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97446" y="3531181"/>
            <a:ext cx="1285237" cy="72249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97446" y="2675955"/>
            <a:ext cx="1285237" cy="8552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>
            <a:stCxn id="8" idx="0"/>
          </p:cNvCxnSpPr>
          <p:nvPr/>
        </p:nvCxnSpPr>
        <p:spPr>
          <a:xfrm flipV="1">
            <a:off x="8440065" y="2268716"/>
            <a:ext cx="0" cy="4072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8440065" y="4253676"/>
            <a:ext cx="0" cy="4072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Isosceles Triangle 10"/>
          <p:cNvSpPr/>
          <p:nvPr/>
        </p:nvSpPr>
        <p:spPr>
          <a:xfrm>
            <a:off x="9592214" y="3424708"/>
            <a:ext cx="509532" cy="494339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9592214" y="3424708"/>
            <a:ext cx="5095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9839676" y="3017469"/>
            <a:ext cx="0" cy="4072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9839676" y="3919047"/>
            <a:ext cx="0" cy="4072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231030" y="425367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231030" y="3017469"/>
            <a:ext cx="255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393324" y="2917536"/>
            <a:ext cx="0" cy="12051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39436" y="3314002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17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MOS transistor currents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=180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𝑛𝑚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 270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𝑛𝑚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=170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=0.7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Linear region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=0.3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=1.1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=(170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1.1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−0.7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0.3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=19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Saturation region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1.2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∙(170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)∙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(1.2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−0.7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=32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MOS transistor parameter trends (PTM15)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70384762"/>
                  </p:ext>
                </p:extLst>
              </p:nvPr>
            </p:nvGraphicFramePr>
            <p:xfrm>
              <a:off x="838200" y="1825625"/>
              <a:ext cx="10515603" cy="274688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02229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502229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1502229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502229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1502229">
                      <a:extLst>
                        <a:ext uri="{9D8B030D-6E8A-4147-A177-3AD203B41FA5}">
                          <a16:colId xmlns:a16="http://schemas.microsoft.com/office/drawing/2014/main" xmlns="" val="20004"/>
                        </a:ext>
                      </a:extLst>
                    </a:gridCol>
                    <a:gridCol w="1502229">
                      <a:extLst>
                        <a:ext uri="{9D8B030D-6E8A-4147-A177-3AD203B41FA5}">
                          <a16:colId xmlns:a16="http://schemas.microsoft.com/office/drawing/2014/main" xmlns="" val="20005"/>
                        </a:ext>
                      </a:extLst>
                    </a:gridCol>
                    <a:gridCol w="1502229">
                      <a:extLst>
                        <a:ext uri="{9D8B030D-6E8A-4147-A177-3AD203B41FA5}">
                          <a16:colId xmlns:a16="http://schemas.microsoft.com/office/drawing/2014/main" xmlns="" val="2000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Technology (nm)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𝑡𝑛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(</m:t>
                                </m:r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𝑡𝑝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(</m:t>
                                </m:r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US" sz="16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6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𝑐𝑚</m:t>
                                            </m:r>
                                          </m:e>
                                          <m:sup>
                                            <m:r>
                                              <a:rPr lang="en-US" sz="16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𝑉</m:t>
                                        </m:r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𝑠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US" sz="16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6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𝑐𝑚</m:t>
                                            </m:r>
                                          </m:e>
                                          <m:sup>
                                            <m:r>
                                              <a:rPr lang="en-US" sz="1600" i="1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𝑉</m:t>
                                        </m:r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𝑠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′ (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𝑉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′ (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𝑉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0.38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−0.32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0.059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0.0084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9.1×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1.2×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0.40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−0.34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0.055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0.0071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9.2×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1.2×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65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0.42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−0.37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0.049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0.0057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9.2×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1.1×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0.47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−0.41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0.0440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0.0044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8.7×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0.87×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0.51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−0.45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0.0389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0.0036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8.1×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0.74×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0.51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−0.37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0.0181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0.0023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5.2×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0.66×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70384762"/>
                  </p:ext>
                </p:extLst>
              </p:nvPr>
            </p:nvGraphicFramePr>
            <p:xfrm>
              <a:off x="838200" y="1825625"/>
              <a:ext cx="10515603" cy="273526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02229"/>
                    <a:gridCol w="1502229"/>
                    <a:gridCol w="1502229"/>
                    <a:gridCol w="1502229"/>
                    <a:gridCol w="1502229"/>
                    <a:gridCol w="1502229"/>
                    <a:gridCol w="1502229"/>
                  </a:tblGrid>
                  <a:tr h="510223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Technology (nm)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813" t="-75000" r="-502846" b="-43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000" t="-75000" r="-400810" b="-43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301220" t="-75000" r="-302439" b="-43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399595" t="-75000" r="-201215" b="-43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1626" t="-75000" r="-102033" b="-43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99190" t="-75000" r="-1619" b="-438095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130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813" t="-240984" r="-502846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000" t="-240984" r="-400810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0.059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0.0084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1626" t="-240984" r="-102033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99190" t="-240984" r="-1619" b="-503279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813" t="-340984" r="-502846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000" t="-340984" r="-400810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0.055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0.0071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1626" t="-340984" r="-102033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99190" t="-340984" r="-1619" b="-403279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65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813" t="-440984" r="-502846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000" t="-440984" r="-400810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0.049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0.0057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1626" t="-440984" r="-102033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99190" t="-440984" r="-1619" b="-303279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45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813" t="-540984" r="-502846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000" t="-540984" r="-400810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0.0440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0.0044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1626" t="-540984" r="-102033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99190" t="-540984" r="-1619" b="-203279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813" t="-640984" r="-502846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000" t="-640984" r="-400810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0.0389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0.0036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1626" t="-640984" r="-102033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99190" t="-640984" r="-1619" b="-103279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22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813" t="-740984" r="-502846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000" t="-740984" r="-40081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0.0181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0.0023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01626" t="-740984" r="-102033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599190" t="-740984" r="-1619" b="-327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7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MOSFET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Leakage: any current not controlled by the transistor gate.</a:t>
            </a:r>
          </a:p>
          <a:p>
            <a:r>
              <a:rPr lang="en-US" dirty="0" smtClean="0"/>
              <a:t>Many physical effects cause leakage.</a:t>
            </a:r>
          </a:p>
          <a:p>
            <a:r>
              <a:rPr lang="en-US" dirty="0" smtClean="0"/>
              <a:t>Subthreshold current is an important source of leakage.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Subthreshold current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Minority carrier concentration in channel does not go to zero immediately as gate voltage drops below threshold.</a:t>
                </a:r>
              </a:p>
              <a:p>
                <a:r>
                  <a:rPr lang="en-US" dirty="0" smtClean="0"/>
                  <a:t>Characterized by subthreshold swing: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=2.3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𝑘𝑇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(1+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We want subthreshold slope to be as close to vertical as possible to minimize subthreshold current.</a:t>
                </a: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3081" r="-3412" b="-40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647402" y="4797972"/>
            <a:ext cx="25908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647402" y="2359572"/>
            <a:ext cx="0" cy="2438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95126" y="246041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 I</a:t>
            </a:r>
            <a:r>
              <a:rPr lang="en-US" baseline="-25000" dirty="0" smtClean="0"/>
              <a:t>d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8606698" y="5096938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9824644" y="4912272"/>
            <a:ext cx="437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gs</a:t>
            </a:r>
            <a:endParaRPr lang="en-US" baseline="-25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90402" y="4797972"/>
            <a:ext cx="0" cy="2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974400" y="2589143"/>
            <a:ext cx="945704" cy="166473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80802" y="218462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subthreshold slope</a:t>
            </a: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7905185" y="2888108"/>
            <a:ext cx="2127115" cy="1738009"/>
          </a:xfrm>
          <a:custGeom>
            <a:avLst/>
            <a:gdLst>
              <a:gd name="connsiteX0" fmla="*/ 0 w 2127115"/>
              <a:gd name="connsiteY0" fmla="*/ 1738009 h 1738009"/>
              <a:gd name="connsiteX1" fmla="*/ 460443 w 2127115"/>
              <a:gd name="connsiteY1" fmla="*/ 907915 h 1738009"/>
              <a:gd name="connsiteX2" fmla="*/ 959796 w 2127115"/>
              <a:gd name="connsiteY2" fmla="*/ 207524 h 1738009"/>
              <a:gd name="connsiteX3" fmla="*/ 2127115 w 2127115"/>
              <a:gd name="connsiteY3" fmla="*/ 0 h 1738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7115" h="1738009">
                <a:moveTo>
                  <a:pt x="0" y="1738009"/>
                </a:moveTo>
                <a:cubicBezTo>
                  <a:pt x="150238" y="1450502"/>
                  <a:pt x="300477" y="1162996"/>
                  <a:pt x="460443" y="907915"/>
                </a:cubicBezTo>
                <a:cubicBezTo>
                  <a:pt x="620409" y="652834"/>
                  <a:pt x="682017" y="358843"/>
                  <a:pt x="959796" y="207524"/>
                </a:cubicBezTo>
                <a:cubicBezTo>
                  <a:pt x="1237575" y="56205"/>
                  <a:pt x="1682345" y="28102"/>
                  <a:pt x="2127115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16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Subthreshold current characteristics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Two components: drift and diffusion.</a:t>
                </a:r>
              </a:p>
              <a:p>
                <a:r>
                  <a:rPr lang="en-US" dirty="0" smtClean="0"/>
                  <a:t>Diffusion current depends on charge density: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𝑆𝑖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e>
                    </m:ra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𝑘𝑇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(1−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Insensitive to device parameters.</a:t>
                </a:r>
              </a:p>
              <a:p>
                <a:r>
                  <a:rPr lang="en-US" dirty="0" smtClean="0"/>
                  <a:t>Subthreshold current doesn’t scale.</a:t>
                </a:r>
              </a:p>
              <a:p>
                <a:pPr lvl="1"/>
                <a:r>
                  <a:rPr lang="en-US" dirty="0" smtClean="0"/>
                  <a:t>Proportional effect grows as devices shrink.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Drain-induced barrier lowering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Drain-induced barrier lowering (DIBL) increases leakage at non-zero drain/source voltages.</a:t>
            </a:r>
          </a:p>
          <a:p>
            <a:r>
              <a:rPr lang="en-US" dirty="0" smtClean="0"/>
              <a:t>Depletion regions around source and drain start to invade the channel.</a:t>
            </a:r>
          </a:p>
          <a:p>
            <a:pPr lvl="1"/>
            <a:r>
              <a:rPr lang="en-US" dirty="0" smtClean="0"/>
              <a:t>Lower electric field in the channel, lowering the potential barrier.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5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Leakage and temperature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Threshold voltage decreases with increasing temperature: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𝑑𝑇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𝑑𝑇</m:t>
                        </m:r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den>
                        </m:f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𝑠𝑖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𝑑𝑇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=±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=0)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Subthreshold slope decreases with temperature.</a:t>
                </a:r>
              </a:p>
              <a:p>
                <a:pPr lvl="1"/>
                <a:r>
                  <a:rPr lang="en-US" dirty="0" smtClean="0"/>
                  <a:t>Leakage current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100℃</m:t>
                    </m:r>
                  </m:oMath>
                </a14:m>
                <a:r>
                  <a:rPr lang="en-US" dirty="0" smtClean="0"/>
                  <a:t>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30−50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 larger than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25℃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Thermal runaway:</a:t>
                </a:r>
              </a:p>
              <a:p>
                <a:pPr lvl="1"/>
                <a:r>
                  <a:rPr lang="en-US" dirty="0" smtClean="0"/>
                  <a:t>Leakage causes heating.</a:t>
                </a:r>
              </a:p>
              <a:p>
                <a:pPr lvl="1"/>
                <a:r>
                  <a:rPr lang="en-US" dirty="0" smtClean="0"/>
                  <a:t>Heating causes higher leakage currents.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5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transistor structures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Reducing channel depth helps the </a:t>
            </a:r>
            <a:r>
              <a:rPr lang="en-US" smtClean="0"/>
              <a:t>gate control charge.</a:t>
            </a:r>
          </a:p>
          <a:p>
            <a:r>
              <a:rPr lang="en-US" dirty="0" err="1" smtClean="0"/>
              <a:t>FinFET</a:t>
            </a:r>
            <a:r>
              <a:rPr lang="en-US" dirty="0" smtClean="0"/>
              <a:t> is a vertical structure.</a:t>
            </a:r>
          </a:p>
          <a:p>
            <a:pPr lvl="1"/>
            <a:r>
              <a:rPr lang="en-US" dirty="0" smtClean="0"/>
              <a:t>Thin channel region allows more control by gate.</a:t>
            </a:r>
          </a:p>
          <a:p>
            <a:r>
              <a:rPr lang="en-US" dirty="0" smtClean="0"/>
              <a:t>Silicon-on-insulator uses buried oxide to reduce thickness of channel.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04390" y="4528430"/>
            <a:ext cx="3193843" cy="121472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Rectangle 7"/>
          <p:cNvSpPr/>
          <p:nvPr/>
        </p:nvSpPr>
        <p:spPr>
          <a:xfrm>
            <a:off x="7704391" y="4528432"/>
            <a:ext cx="641370" cy="46110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9" name="Rectangle 8"/>
          <p:cNvSpPr/>
          <p:nvPr/>
        </p:nvSpPr>
        <p:spPr>
          <a:xfrm>
            <a:off x="8345757" y="4528432"/>
            <a:ext cx="1911110" cy="46110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45757" y="4310011"/>
            <a:ext cx="1911110" cy="2184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oxide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45757" y="3848901"/>
            <a:ext cx="1911110" cy="46111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gate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704392" y="4989541"/>
            <a:ext cx="3193842" cy="2849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buried oxide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256863" y="4528431"/>
            <a:ext cx="641370" cy="46110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25076" y="5865085"/>
            <a:ext cx="2657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silicon-on-insulator device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921239" y="3357636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finFET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227891" y="1832497"/>
            <a:ext cx="1911110" cy="960252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gate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86521" y="1995464"/>
            <a:ext cx="641370" cy="79361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139001" y="1995464"/>
            <a:ext cx="641370" cy="80106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n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8711574" y="2130597"/>
            <a:ext cx="969809" cy="45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746627" y="1782465"/>
            <a:ext cx="87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current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11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Carrier concentrations and band diagrams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Fermi level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:r>
                  <a:rPr lang="en-US" dirty="0" smtClean="0"/>
                  <a:t>Energy level at which probability of occupancy is 0.5.</a:t>
                </a:r>
              </a:p>
              <a:p>
                <a:r>
                  <a:rPr lang="en-US" dirty="0" smtClean="0"/>
                  <a:t>Number of electrons in conduction band: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Density of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16591" y="2767822"/>
            <a:ext cx="2071254" cy="183012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1939" y="2753626"/>
            <a:ext cx="3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6520976" y="3819484"/>
            <a:ext cx="36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v</a:t>
            </a:r>
            <a:endParaRPr lang="en-US" baseline="-250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966396" y="3648197"/>
            <a:ext cx="2440840" cy="9403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20976" y="3463531"/>
            <a:ext cx="30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f</a:t>
            </a:r>
            <a:endParaRPr lang="en-US" baseline="-250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239000" y="4918364"/>
            <a:ext cx="1948845" cy="69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10192" y="4944141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42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Holes and electrons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Promotion of an electron leaves an unfilled state in the valence band.</a:t>
                </a:r>
              </a:p>
              <a:p>
                <a:pPr lvl="1"/>
                <a:r>
                  <a:rPr lang="en-US" dirty="0" smtClean="0"/>
                  <a:t>Acts like a particle.</a:t>
                </a:r>
              </a:p>
              <a:p>
                <a:r>
                  <a:rPr lang="en-US" dirty="0" smtClean="0"/>
                  <a:t>Hole: positive charge, negative mass.</a:t>
                </a:r>
              </a:p>
              <a:p>
                <a:r>
                  <a:rPr lang="en-US" dirty="0" smtClean="0"/>
                  <a:t>Intrinsic material: equal number of electrons and holes.</a:t>
                </a:r>
              </a:p>
              <a:p>
                <a:r>
                  <a:rPr lang="en-US" dirty="0" smtClean="0"/>
                  <a:t>Doping adds impurities to control hole/electron ratio:</a:t>
                </a:r>
              </a:p>
              <a:p>
                <a:pPr lvl="1"/>
                <a:r>
                  <a:rPr lang="en-US" dirty="0" smtClean="0"/>
                  <a:t>Donor doping concentration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 smtClean="0"/>
                  <a:t> creates more electrons.</a:t>
                </a:r>
              </a:p>
              <a:p>
                <a:pPr lvl="1"/>
                <a:r>
                  <a:rPr lang="en-US" dirty="0" smtClean="0"/>
                  <a:t>Acceptor </a:t>
                </a:r>
                <a:r>
                  <a:rPr lang="en-US" dirty="0"/>
                  <a:t>doping concentration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/>
                  <a:t> creates more </a:t>
                </a:r>
                <a:r>
                  <a:rPr lang="en-US" dirty="0" smtClean="0"/>
                  <a:t>holes.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4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Doped materials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Carrier concentrations in doped material: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Carrier concentration is constant at equilibrium: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Gap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Carrier concentrations: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Minority carrier:</a:t>
                </a:r>
              </a:p>
              <a:p>
                <a:pPr lvl="1"/>
                <a:r>
                  <a:rPr lang="en-US" dirty="0" smtClean="0"/>
                  <a:t>Carrier of type opposite to doping (hole in n-type, electron in p-type).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12" t="-3221" b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7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 diagrams of doped materials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91300" y="2837095"/>
            <a:ext cx="2071254" cy="183012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96648" y="2822899"/>
            <a:ext cx="3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1595685" y="3888757"/>
            <a:ext cx="36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v</a:t>
            </a:r>
            <a:endParaRPr lang="en-US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7137372" y="2837095"/>
            <a:ext cx="2133600" cy="18301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041105" y="3706091"/>
            <a:ext cx="2330004" cy="11379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95685" y="3532804"/>
            <a:ext cx="30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f</a:t>
            </a:r>
            <a:endParaRPr lang="en-US" baseline="-25000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041105" y="3020850"/>
            <a:ext cx="2330004" cy="11379"/>
          </a:xfrm>
          <a:prstGeom prst="line">
            <a:avLst/>
          </a:prstGeom>
          <a:ln w="28575"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041105" y="4073423"/>
            <a:ext cx="2330004" cy="11379"/>
          </a:xfrm>
          <a:prstGeom prst="line">
            <a:avLst/>
          </a:prstGeom>
          <a:ln w="28575"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638739" y="3213228"/>
            <a:ext cx="3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6637776" y="4180427"/>
            <a:ext cx="36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v</a:t>
            </a:r>
            <a:endParaRPr lang="en-US" baseline="-25000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7084159" y="3720287"/>
            <a:ext cx="2330004" cy="11379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38739" y="3547000"/>
            <a:ext cx="30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f</a:t>
            </a:r>
            <a:endParaRPr lang="en-US" baseline="-25000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7083196" y="3411179"/>
            <a:ext cx="2330004" cy="11379"/>
          </a:xfrm>
          <a:prstGeom prst="line">
            <a:avLst/>
          </a:prstGeom>
          <a:ln w="28575"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083196" y="4365093"/>
            <a:ext cx="2330004" cy="11379"/>
          </a:xfrm>
          <a:prstGeom prst="line">
            <a:avLst/>
          </a:prstGeom>
          <a:ln w="28575">
            <a:prstDash val="soli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302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Diode structure and energy bands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Doping concentrations p-type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dirty="0" smtClean="0"/>
                  <a:t>, n-type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Conduction, valence bands are higher in p-type region.</a:t>
                </a:r>
              </a:p>
              <a:p>
                <a:pPr lvl="1"/>
                <a:r>
                  <a:rPr lang="en-US" dirty="0" smtClean="0"/>
                  <a:t>Fermi level constant throughout device at equilibrium.</a:t>
                </a:r>
              </a:p>
              <a:p>
                <a:r>
                  <a:rPr lang="en-US" dirty="0" smtClean="0"/>
                  <a:t>Depletion region forms due to carrier diffusion.</a:t>
                </a:r>
              </a:p>
              <a:p>
                <a:pPr lvl="1"/>
                <a:r>
                  <a:rPr lang="en-US" dirty="0" smtClean="0"/>
                  <a:t>Holes move toward n-type side, electrons move toward p-type side.</a:t>
                </a:r>
              </a:p>
              <a:p>
                <a:r>
                  <a:rPr lang="en-US" dirty="0" smtClean="0"/>
                  <a:t>Built-in potential: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𝑘𝑇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func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882" t="-35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16591" y="2767822"/>
            <a:ext cx="2071254" cy="183012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21939" y="2753626"/>
            <a:ext cx="3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6520976" y="3819484"/>
            <a:ext cx="36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v</a:t>
            </a:r>
            <a:endParaRPr lang="en-US" baseline="-25000" dirty="0"/>
          </a:p>
        </p:txBody>
      </p:sp>
      <p:sp>
        <p:nvSpPr>
          <p:cNvPr id="9" name="Rectangle 8"/>
          <p:cNvSpPr/>
          <p:nvPr/>
        </p:nvSpPr>
        <p:spPr>
          <a:xfrm>
            <a:off x="9187845" y="2767822"/>
            <a:ext cx="2133600" cy="18301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966396" y="3648197"/>
            <a:ext cx="449425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20976" y="3463531"/>
            <a:ext cx="30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f</a:t>
            </a:r>
            <a:endParaRPr lang="en-US" baseline="-25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17454" y="2767822"/>
            <a:ext cx="0" cy="1830122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555654" y="2767822"/>
            <a:ext cx="0" cy="1830122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717454" y="2539222"/>
            <a:ext cx="811779" cy="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290360" y="2086551"/>
            <a:ext cx="1756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depletion region</a:t>
            </a:r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6966396" y="2896956"/>
            <a:ext cx="4479721" cy="546539"/>
          </a:xfrm>
          <a:custGeom>
            <a:avLst/>
            <a:gdLst>
              <a:gd name="connsiteX0" fmla="*/ 0 w 4479721"/>
              <a:gd name="connsiteY0" fmla="*/ 21169 h 546539"/>
              <a:gd name="connsiteX1" fmla="*/ 897622 w 4479721"/>
              <a:gd name="connsiteY1" fmla="*/ 12780 h 546539"/>
              <a:gd name="connsiteX2" fmla="*/ 1535186 w 4479721"/>
              <a:gd name="connsiteY2" fmla="*/ 4391 h 546539"/>
              <a:gd name="connsiteX3" fmla="*/ 1862356 w 4479721"/>
              <a:gd name="connsiteY3" fmla="*/ 88281 h 546539"/>
              <a:gd name="connsiteX4" fmla="*/ 2525087 w 4479721"/>
              <a:gd name="connsiteY4" fmla="*/ 499341 h 546539"/>
              <a:gd name="connsiteX5" fmla="*/ 3070371 w 4479721"/>
              <a:gd name="connsiteY5" fmla="*/ 541286 h 546539"/>
              <a:gd name="connsiteX6" fmla="*/ 3934437 w 4479721"/>
              <a:gd name="connsiteY6" fmla="*/ 532897 h 546539"/>
              <a:gd name="connsiteX7" fmla="*/ 4479721 w 4479721"/>
              <a:gd name="connsiteY7" fmla="*/ 524508 h 54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79721" h="546539">
                <a:moveTo>
                  <a:pt x="0" y="21169"/>
                </a:moveTo>
                <a:lnTo>
                  <a:pt x="897622" y="12780"/>
                </a:lnTo>
                <a:cubicBezTo>
                  <a:pt x="1153486" y="9984"/>
                  <a:pt x="1374397" y="-8193"/>
                  <a:pt x="1535186" y="4391"/>
                </a:cubicBezTo>
                <a:cubicBezTo>
                  <a:pt x="1695975" y="16974"/>
                  <a:pt x="1697373" y="5789"/>
                  <a:pt x="1862356" y="88281"/>
                </a:cubicBezTo>
                <a:cubicBezTo>
                  <a:pt x="2027339" y="170773"/>
                  <a:pt x="2323751" y="423840"/>
                  <a:pt x="2525087" y="499341"/>
                </a:cubicBezTo>
                <a:cubicBezTo>
                  <a:pt x="2726423" y="574842"/>
                  <a:pt x="2835479" y="535693"/>
                  <a:pt x="3070371" y="541286"/>
                </a:cubicBezTo>
                <a:cubicBezTo>
                  <a:pt x="3305263" y="546879"/>
                  <a:pt x="3934437" y="532897"/>
                  <a:pt x="3934437" y="532897"/>
                </a:cubicBezTo>
                <a:lnTo>
                  <a:pt x="4479721" y="524508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6966396" y="3866582"/>
            <a:ext cx="4479721" cy="546539"/>
          </a:xfrm>
          <a:custGeom>
            <a:avLst/>
            <a:gdLst>
              <a:gd name="connsiteX0" fmla="*/ 0 w 4479721"/>
              <a:gd name="connsiteY0" fmla="*/ 21169 h 546539"/>
              <a:gd name="connsiteX1" fmla="*/ 897622 w 4479721"/>
              <a:gd name="connsiteY1" fmla="*/ 12780 h 546539"/>
              <a:gd name="connsiteX2" fmla="*/ 1535186 w 4479721"/>
              <a:gd name="connsiteY2" fmla="*/ 4391 h 546539"/>
              <a:gd name="connsiteX3" fmla="*/ 1862356 w 4479721"/>
              <a:gd name="connsiteY3" fmla="*/ 88281 h 546539"/>
              <a:gd name="connsiteX4" fmla="*/ 2525087 w 4479721"/>
              <a:gd name="connsiteY4" fmla="*/ 499341 h 546539"/>
              <a:gd name="connsiteX5" fmla="*/ 3070371 w 4479721"/>
              <a:gd name="connsiteY5" fmla="*/ 541286 h 546539"/>
              <a:gd name="connsiteX6" fmla="*/ 3934437 w 4479721"/>
              <a:gd name="connsiteY6" fmla="*/ 532897 h 546539"/>
              <a:gd name="connsiteX7" fmla="*/ 4479721 w 4479721"/>
              <a:gd name="connsiteY7" fmla="*/ 524508 h 54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79721" h="546539">
                <a:moveTo>
                  <a:pt x="0" y="21169"/>
                </a:moveTo>
                <a:lnTo>
                  <a:pt x="897622" y="12780"/>
                </a:lnTo>
                <a:cubicBezTo>
                  <a:pt x="1153486" y="9984"/>
                  <a:pt x="1374397" y="-8193"/>
                  <a:pt x="1535186" y="4391"/>
                </a:cubicBezTo>
                <a:cubicBezTo>
                  <a:pt x="1695975" y="16974"/>
                  <a:pt x="1697373" y="5789"/>
                  <a:pt x="1862356" y="88281"/>
                </a:cubicBezTo>
                <a:cubicBezTo>
                  <a:pt x="2027339" y="170773"/>
                  <a:pt x="2323751" y="423840"/>
                  <a:pt x="2525087" y="499341"/>
                </a:cubicBezTo>
                <a:cubicBezTo>
                  <a:pt x="2726423" y="574842"/>
                  <a:pt x="2835479" y="535693"/>
                  <a:pt x="3070371" y="541286"/>
                </a:cubicBezTo>
                <a:cubicBezTo>
                  <a:pt x="3305263" y="546879"/>
                  <a:pt x="3934437" y="532897"/>
                  <a:pt x="3934437" y="532897"/>
                </a:cubicBezTo>
                <a:lnTo>
                  <a:pt x="4479721" y="524508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9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Applied voltage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Applied voltage moves bands, carrier concentrations.</a:t>
            </a:r>
          </a:p>
          <a:p>
            <a:pPr lvl="1"/>
            <a:r>
              <a:rPr lang="en-US" dirty="0" smtClean="0"/>
              <a:t>Forward bias reduces difference between p-type and n-type conduction band.</a:t>
            </a:r>
          </a:p>
          <a:p>
            <a:pPr lvl="1"/>
            <a:r>
              <a:rPr lang="en-US" dirty="0" smtClean="0"/>
              <a:t>Reverse bias increases barrier height.</a:t>
            </a:r>
          </a:p>
          <a:p>
            <a:r>
              <a:rPr lang="en-US" dirty="0" smtClean="0"/>
              <a:t>Quasi-Fermi levels (</a:t>
            </a:r>
            <a:r>
              <a:rPr lang="en-US" dirty="0" err="1" smtClean="0"/>
              <a:t>imrefs</a:t>
            </a:r>
            <a:r>
              <a:rPr lang="en-US" dirty="0" smtClean="0"/>
              <a:t>) are not the same on the two sides of the junction under applied bias voltage.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921858" y="1358900"/>
            <a:ext cx="2071254" cy="183012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7206" y="1344704"/>
            <a:ext cx="3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6326243" y="2410562"/>
            <a:ext cx="36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v</a:t>
            </a:r>
            <a:endParaRPr lang="en-US" baseline="-25000" dirty="0"/>
          </a:p>
        </p:txBody>
      </p:sp>
      <p:sp>
        <p:nvSpPr>
          <p:cNvPr id="9" name="Rectangle 8"/>
          <p:cNvSpPr/>
          <p:nvPr/>
        </p:nvSpPr>
        <p:spPr>
          <a:xfrm>
            <a:off x="8993112" y="1358900"/>
            <a:ext cx="2133600" cy="18301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779795" y="2379327"/>
            <a:ext cx="2143858" cy="534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29674" y="2089295"/>
            <a:ext cx="30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f</a:t>
            </a:r>
            <a:endParaRPr lang="en-US" baseline="-25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8522721" y="1358900"/>
            <a:ext cx="0" cy="1830122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360921" y="1358900"/>
            <a:ext cx="0" cy="1830122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000478" y="1892300"/>
            <a:ext cx="2156526" cy="1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8537867" y="1892300"/>
            <a:ext cx="424954" cy="433987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933988" y="1917697"/>
            <a:ext cx="429370" cy="46430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6779795" y="1519321"/>
            <a:ext cx="4427621" cy="324853"/>
          </a:xfrm>
          <a:custGeom>
            <a:avLst/>
            <a:gdLst>
              <a:gd name="connsiteX0" fmla="*/ 0 w 4427621"/>
              <a:gd name="connsiteY0" fmla="*/ 8021 h 324853"/>
              <a:gd name="connsiteX1" fmla="*/ 593558 w 4427621"/>
              <a:gd name="connsiteY1" fmla="*/ 0 h 324853"/>
              <a:gd name="connsiteX2" fmla="*/ 1343526 w 4427621"/>
              <a:gd name="connsiteY2" fmla="*/ 4011 h 324853"/>
              <a:gd name="connsiteX3" fmla="*/ 1732547 w 4427621"/>
              <a:gd name="connsiteY3" fmla="*/ 68179 h 324853"/>
              <a:gd name="connsiteX4" fmla="*/ 2169694 w 4427621"/>
              <a:gd name="connsiteY4" fmla="*/ 232611 h 324853"/>
              <a:gd name="connsiteX5" fmla="*/ 2570747 w 4427621"/>
              <a:gd name="connsiteY5" fmla="*/ 312821 h 324853"/>
              <a:gd name="connsiteX6" fmla="*/ 4098758 w 4427621"/>
              <a:gd name="connsiteY6" fmla="*/ 320842 h 324853"/>
              <a:gd name="connsiteX7" fmla="*/ 4427621 w 4427621"/>
              <a:gd name="connsiteY7" fmla="*/ 324853 h 324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27621" h="324853">
                <a:moveTo>
                  <a:pt x="0" y="8021"/>
                </a:moveTo>
                <a:lnTo>
                  <a:pt x="593558" y="0"/>
                </a:lnTo>
                <a:lnTo>
                  <a:pt x="1343526" y="4011"/>
                </a:lnTo>
                <a:cubicBezTo>
                  <a:pt x="1533358" y="15374"/>
                  <a:pt x="1594852" y="30079"/>
                  <a:pt x="1732547" y="68179"/>
                </a:cubicBezTo>
                <a:cubicBezTo>
                  <a:pt x="1870242" y="106279"/>
                  <a:pt x="2029994" y="191837"/>
                  <a:pt x="2169694" y="232611"/>
                </a:cubicBezTo>
                <a:cubicBezTo>
                  <a:pt x="2309394" y="273385"/>
                  <a:pt x="2249236" y="298116"/>
                  <a:pt x="2570747" y="312821"/>
                </a:cubicBezTo>
                <a:cubicBezTo>
                  <a:pt x="2892258" y="327526"/>
                  <a:pt x="4098758" y="320842"/>
                  <a:pt x="4098758" y="320842"/>
                </a:cubicBezTo>
                <a:lnTo>
                  <a:pt x="4427621" y="324853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779301" y="2595228"/>
            <a:ext cx="4427621" cy="324853"/>
          </a:xfrm>
          <a:custGeom>
            <a:avLst/>
            <a:gdLst>
              <a:gd name="connsiteX0" fmla="*/ 0 w 4427621"/>
              <a:gd name="connsiteY0" fmla="*/ 8021 h 324853"/>
              <a:gd name="connsiteX1" fmla="*/ 593558 w 4427621"/>
              <a:gd name="connsiteY1" fmla="*/ 0 h 324853"/>
              <a:gd name="connsiteX2" fmla="*/ 1343526 w 4427621"/>
              <a:gd name="connsiteY2" fmla="*/ 4011 h 324853"/>
              <a:gd name="connsiteX3" fmla="*/ 1732547 w 4427621"/>
              <a:gd name="connsiteY3" fmla="*/ 68179 h 324853"/>
              <a:gd name="connsiteX4" fmla="*/ 2169694 w 4427621"/>
              <a:gd name="connsiteY4" fmla="*/ 232611 h 324853"/>
              <a:gd name="connsiteX5" fmla="*/ 2570747 w 4427621"/>
              <a:gd name="connsiteY5" fmla="*/ 312821 h 324853"/>
              <a:gd name="connsiteX6" fmla="*/ 4098758 w 4427621"/>
              <a:gd name="connsiteY6" fmla="*/ 320842 h 324853"/>
              <a:gd name="connsiteX7" fmla="*/ 4427621 w 4427621"/>
              <a:gd name="connsiteY7" fmla="*/ 324853 h 324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27621" h="324853">
                <a:moveTo>
                  <a:pt x="0" y="8021"/>
                </a:moveTo>
                <a:lnTo>
                  <a:pt x="593558" y="0"/>
                </a:lnTo>
                <a:lnTo>
                  <a:pt x="1343526" y="4011"/>
                </a:lnTo>
                <a:cubicBezTo>
                  <a:pt x="1533358" y="15374"/>
                  <a:pt x="1594852" y="30079"/>
                  <a:pt x="1732547" y="68179"/>
                </a:cubicBezTo>
                <a:cubicBezTo>
                  <a:pt x="1870242" y="106279"/>
                  <a:pt x="2029994" y="191837"/>
                  <a:pt x="2169694" y="232611"/>
                </a:cubicBezTo>
                <a:cubicBezTo>
                  <a:pt x="2309394" y="273385"/>
                  <a:pt x="2249236" y="298116"/>
                  <a:pt x="2570747" y="312821"/>
                </a:cubicBezTo>
                <a:cubicBezTo>
                  <a:pt x="2892258" y="327526"/>
                  <a:pt x="4098758" y="320842"/>
                  <a:pt x="4098758" y="320842"/>
                </a:cubicBezTo>
                <a:lnTo>
                  <a:pt x="4427621" y="324853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305223" y="3318665"/>
            <a:ext cx="1390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forward bias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921858" y="3795833"/>
            <a:ext cx="2071254" cy="183012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7206" y="3781637"/>
            <a:ext cx="359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endParaRPr lang="en-US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6354868" y="4500431"/>
            <a:ext cx="360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v</a:t>
            </a:r>
            <a:endParaRPr lang="en-US" baseline="-25000" dirty="0"/>
          </a:p>
        </p:txBody>
      </p:sp>
      <p:sp>
        <p:nvSpPr>
          <p:cNvPr id="23" name="Rectangle 22"/>
          <p:cNvSpPr/>
          <p:nvPr/>
        </p:nvSpPr>
        <p:spPr>
          <a:xfrm>
            <a:off x="8993112" y="3795833"/>
            <a:ext cx="2133600" cy="18301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6797186" y="4401339"/>
            <a:ext cx="2280926" cy="409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354868" y="4220767"/>
            <a:ext cx="30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f</a:t>
            </a:r>
            <a:endParaRPr lang="en-US" baseline="-250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8522721" y="3795833"/>
            <a:ext cx="0" cy="1830122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9360921" y="3795833"/>
            <a:ext cx="0" cy="1830122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9078112" y="4401339"/>
            <a:ext cx="256389" cy="567517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8804723" y="4968856"/>
            <a:ext cx="2303245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8548334" y="4392174"/>
            <a:ext cx="256389" cy="567517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779795" y="3969178"/>
            <a:ext cx="4403558" cy="965213"/>
          </a:xfrm>
          <a:custGeom>
            <a:avLst/>
            <a:gdLst>
              <a:gd name="connsiteX0" fmla="*/ 0 w 4403558"/>
              <a:gd name="connsiteY0" fmla="*/ 7129 h 965213"/>
              <a:gd name="connsiteX1" fmla="*/ 898358 w 4403558"/>
              <a:gd name="connsiteY1" fmla="*/ 7129 h 965213"/>
              <a:gd name="connsiteX2" fmla="*/ 1576137 w 4403558"/>
              <a:gd name="connsiteY2" fmla="*/ 7129 h 965213"/>
              <a:gd name="connsiteX3" fmla="*/ 1868905 w 4403558"/>
              <a:gd name="connsiteY3" fmla="*/ 103381 h 965213"/>
              <a:gd name="connsiteX4" fmla="*/ 2514600 w 4403558"/>
              <a:gd name="connsiteY4" fmla="*/ 841318 h 965213"/>
              <a:gd name="connsiteX5" fmla="*/ 2791326 w 4403558"/>
              <a:gd name="connsiteY5" fmla="*/ 953613 h 965213"/>
              <a:gd name="connsiteX6" fmla="*/ 3172326 w 4403558"/>
              <a:gd name="connsiteY6" fmla="*/ 961634 h 965213"/>
              <a:gd name="connsiteX7" fmla="*/ 4403558 w 4403558"/>
              <a:gd name="connsiteY7" fmla="*/ 953613 h 965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03558" h="965213">
                <a:moveTo>
                  <a:pt x="0" y="7129"/>
                </a:moveTo>
                <a:lnTo>
                  <a:pt x="898358" y="7129"/>
                </a:lnTo>
                <a:cubicBezTo>
                  <a:pt x="1161047" y="7129"/>
                  <a:pt x="1414379" y="-8913"/>
                  <a:pt x="1576137" y="7129"/>
                </a:cubicBezTo>
                <a:cubicBezTo>
                  <a:pt x="1737895" y="23171"/>
                  <a:pt x="1712495" y="-35651"/>
                  <a:pt x="1868905" y="103381"/>
                </a:cubicBezTo>
                <a:cubicBezTo>
                  <a:pt x="2025316" y="242413"/>
                  <a:pt x="2360863" y="699613"/>
                  <a:pt x="2514600" y="841318"/>
                </a:cubicBezTo>
                <a:cubicBezTo>
                  <a:pt x="2668337" y="983023"/>
                  <a:pt x="2681705" y="933560"/>
                  <a:pt x="2791326" y="953613"/>
                </a:cubicBezTo>
                <a:cubicBezTo>
                  <a:pt x="2900947" y="973666"/>
                  <a:pt x="3172326" y="961634"/>
                  <a:pt x="3172326" y="961634"/>
                </a:cubicBezTo>
                <a:lnTo>
                  <a:pt x="4403558" y="953613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6797186" y="4549554"/>
            <a:ext cx="4403558" cy="965213"/>
          </a:xfrm>
          <a:custGeom>
            <a:avLst/>
            <a:gdLst>
              <a:gd name="connsiteX0" fmla="*/ 0 w 4403558"/>
              <a:gd name="connsiteY0" fmla="*/ 7129 h 965213"/>
              <a:gd name="connsiteX1" fmla="*/ 898358 w 4403558"/>
              <a:gd name="connsiteY1" fmla="*/ 7129 h 965213"/>
              <a:gd name="connsiteX2" fmla="*/ 1576137 w 4403558"/>
              <a:gd name="connsiteY2" fmla="*/ 7129 h 965213"/>
              <a:gd name="connsiteX3" fmla="*/ 1868905 w 4403558"/>
              <a:gd name="connsiteY3" fmla="*/ 103381 h 965213"/>
              <a:gd name="connsiteX4" fmla="*/ 2514600 w 4403558"/>
              <a:gd name="connsiteY4" fmla="*/ 841318 h 965213"/>
              <a:gd name="connsiteX5" fmla="*/ 2791326 w 4403558"/>
              <a:gd name="connsiteY5" fmla="*/ 953613 h 965213"/>
              <a:gd name="connsiteX6" fmla="*/ 3172326 w 4403558"/>
              <a:gd name="connsiteY6" fmla="*/ 961634 h 965213"/>
              <a:gd name="connsiteX7" fmla="*/ 4403558 w 4403558"/>
              <a:gd name="connsiteY7" fmla="*/ 953613 h 965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03558" h="965213">
                <a:moveTo>
                  <a:pt x="0" y="7129"/>
                </a:moveTo>
                <a:lnTo>
                  <a:pt x="898358" y="7129"/>
                </a:lnTo>
                <a:cubicBezTo>
                  <a:pt x="1161047" y="7129"/>
                  <a:pt x="1414379" y="-8913"/>
                  <a:pt x="1576137" y="7129"/>
                </a:cubicBezTo>
                <a:cubicBezTo>
                  <a:pt x="1737895" y="23171"/>
                  <a:pt x="1712495" y="-35651"/>
                  <a:pt x="1868905" y="103381"/>
                </a:cubicBezTo>
                <a:cubicBezTo>
                  <a:pt x="2025316" y="242413"/>
                  <a:pt x="2360863" y="699613"/>
                  <a:pt x="2514600" y="841318"/>
                </a:cubicBezTo>
                <a:cubicBezTo>
                  <a:pt x="2668337" y="983023"/>
                  <a:pt x="2681705" y="933560"/>
                  <a:pt x="2791326" y="953613"/>
                </a:cubicBezTo>
                <a:cubicBezTo>
                  <a:pt x="2900947" y="973666"/>
                  <a:pt x="3172326" y="961634"/>
                  <a:pt x="3172326" y="961634"/>
                </a:cubicBezTo>
                <a:lnTo>
                  <a:pt x="4403558" y="953613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8327154" y="5688784"/>
            <a:ext cx="1346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reverse bias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5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1391</Words>
  <Application>Microsoft Office PowerPoint</Application>
  <PresentationFormat>Widescreen</PresentationFormat>
  <Paragraphs>483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Times New Roman</vt:lpstr>
      <vt:lpstr>Office Theme</vt:lpstr>
      <vt:lpstr>Solid-state devices</vt:lpstr>
      <vt:lpstr>Topics</vt:lpstr>
      <vt:lpstr>Semiconductor diodes</vt:lpstr>
      <vt:lpstr>Carrier concentrations and band diagrams</vt:lpstr>
      <vt:lpstr>Holes and electrons</vt:lpstr>
      <vt:lpstr>Doped materials</vt:lpstr>
      <vt:lpstr>Band diagrams of doped materials</vt:lpstr>
      <vt:lpstr>Diode structure and energy bands</vt:lpstr>
      <vt:lpstr>Applied voltage</vt:lpstr>
      <vt:lpstr>Drift and diffusion current</vt:lpstr>
      <vt:lpstr>Current density</vt:lpstr>
      <vt:lpstr>Continuity equations</vt:lpstr>
      <vt:lpstr>Shockley diode equation</vt:lpstr>
      <vt:lpstr>MOS capacitor</vt:lpstr>
      <vt:lpstr>MOS capacitor characteristics</vt:lpstr>
      <vt:lpstr>Example: MOS capacitor values</vt:lpstr>
      <vt:lpstr>Example: MOS capacitor trends (PTM15)</vt:lpstr>
      <vt:lpstr>MOS capacitor behavior</vt:lpstr>
      <vt:lpstr>Threshold potential</vt:lpstr>
      <vt:lpstr>MOSFET</vt:lpstr>
      <vt:lpstr>Long-channel model</vt:lpstr>
      <vt:lpstr>Device characteristics</vt:lpstr>
      <vt:lpstr>Device model derivation</vt:lpstr>
      <vt:lpstr>Channel conductance</vt:lpstr>
      <vt:lpstr>Channel charge</vt:lpstr>
      <vt:lpstr>Drain current</vt:lpstr>
      <vt:lpstr>Threshold voltage</vt:lpstr>
      <vt:lpstr>Regions of operation</vt:lpstr>
      <vt:lpstr>Linear and saturation regions</vt:lpstr>
      <vt:lpstr>Example: MOS transistor currents</vt:lpstr>
      <vt:lpstr>Example: MOS transistor parameter trends (PTM15)</vt:lpstr>
      <vt:lpstr>Advanced MOSFET characteristics</vt:lpstr>
      <vt:lpstr>Subthreshold current</vt:lpstr>
      <vt:lpstr>Subthreshold current characteristics</vt:lpstr>
      <vt:lpstr>Drain-induced barrier lowering</vt:lpstr>
      <vt:lpstr>Leakage and temperature</vt:lpstr>
      <vt:lpstr>Alternative transistor structures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 Wolf</cp:lastModifiedBy>
  <cp:revision>36</cp:revision>
  <dcterms:created xsi:type="dcterms:W3CDTF">2016-05-14T01:06:14Z</dcterms:created>
  <dcterms:modified xsi:type="dcterms:W3CDTF">2017-02-06T13:32:58Z</dcterms:modified>
</cp:coreProperties>
</file>